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sldIdLst>
    <p:sldId id="293" r:id="rId5"/>
    <p:sldId id="296" r:id="rId6"/>
    <p:sldId id="297" r:id="rId7"/>
    <p:sldId id="298" r:id="rId8"/>
    <p:sldId id="299" r:id="rId9"/>
    <p:sldId id="300" r:id="rId10"/>
    <p:sldId id="315" r:id="rId11"/>
    <p:sldId id="301" r:id="rId12"/>
    <p:sldId id="302" r:id="rId13"/>
    <p:sldId id="316" r:id="rId14"/>
    <p:sldId id="304" r:id="rId15"/>
    <p:sldId id="338" r:id="rId16"/>
    <p:sldId id="339" r:id="rId17"/>
    <p:sldId id="340" r:id="rId18"/>
    <p:sldId id="305" r:id="rId19"/>
    <p:sldId id="306" r:id="rId20"/>
    <p:sldId id="307" r:id="rId21"/>
    <p:sldId id="308" r:id="rId22"/>
    <p:sldId id="309" r:id="rId23"/>
    <p:sldId id="320" r:id="rId24"/>
    <p:sldId id="310" r:id="rId25"/>
    <p:sldId id="311" r:id="rId26"/>
    <p:sldId id="312" r:id="rId27"/>
    <p:sldId id="313" r:id="rId28"/>
    <p:sldId id="314" r:id="rId29"/>
    <p:sldId id="317" r:id="rId30"/>
    <p:sldId id="319" r:id="rId31"/>
    <p:sldId id="318" r:id="rId32"/>
    <p:sldId id="322" r:id="rId33"/>
    <p:sldId id="323" r:id="rId34"/>
    <p:sldId id="324" r:id="rId35"/>
    <p:sldId id="333" r:id="rId36"/>
    <p:sldId id="335" r:id="rId37"/>
    <p:sldId id="336" r:id="rId38"/>
    <p:sldId id="337" r:id="rId39"/>
    <p:sldId id="332" r:id="rId40"/>
    <p:sldId id="331" r:id="rId41"/>
    <p:sldId id="327" r:id="rId42"/>
    <p:sldId id="328" r:id="rId43"/>
    <p:sldId id="329" r:id="rId44"/>
    <p:sldId id="330" r:id="rId45"/>
    <p:sldId id="325" r:id="rId46"/>
    <p:sldId id="32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3FD250-AA81-4E39-84BC-C07911AF5C12}"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B4AB76F4-1C40-4A19-9760-5F23E66DB314}">
      <dgm:prSet/>
      <dgm:spPr/>
      <dgm:t>
        <a:bodyPr/>
        <a:lstStyle/>
        <a:p>
          <a:pPr rtl="1"/>
          <a:r>
            <a:rPr lang="he-IL" dirty="0"/>
            <a:t>מחלת הקורונה – </a:t>
          </a:r>
          <a:r>
            <a:rPr lang="en-US" dirty="0"/>
            <a:t>Covid 19 </a:t>
          </a:r>
          <a:r>
            <a:rPr lang="he-IL" dirty="0"/>
            <a:t> החלה בסוף 2019, אובחנו כחולים מעל 530 מ', מתו כ 6.3 מיליון</a:t>
          </a:r>
          <a:endParaRPr lang="en-US" dirty="0"/>
        </a:p>
      </dgm:t>
    </dgm:pt>
    <dgm:pt modelId="{D9165C66-5071-41F7-9936-0D093F703B71}" type="parTrans" cxnId="{890FE039-1E3F-4B61-AF8C-7FD5778EA71F}">
      <dgm:prSet/>
      <dgm:spPr/>
      <dgm:t>
        <a:bodyPr/>
        <a:lstStyle/>
        <a:p>
          <a:pPr rtl="1"/>
          <a:endParaRPr lang="en-US"/>
        </a:p>
      </dgm:t>
    </dgm:pt>
    <dgm:pt modelId="{935A9071-B45D-4E00-97D6-51833769740B}" type="sibTrans" cxnId="{890FE039-1E3F-4B61-AF8C-7FD5778EA71F}">
      <dgm:prSet/>
      <dgm:spPr/>
      <dgm:t>
        <a:bodyPr/>
        <a:lstStyle/>
        <a:p>
          <a:pPr rtl="1"/>
          <a:endParaRPr lang="en-US"/>
        </a:p>
      </dgm:t>
    </dgm:pt>
    <dgm:pt modelId="{43747261-D846-410F-80B6-618AF890257E}">
      <dgm:prSet/>
      <dgm:spPr/>
      <dgm:t>
        <a:bodyPr/>
        <a:lstStyle/>
        <a:p>
          <a:pPr rtl="1"/>
          <a:r>
            <a:rPr lang="he-IL" dirty="0"/>
            <a:t>הווירוס שייך למשפחת ווירוסים מאוד גדולה </a:t>
          </a:r>
          <a:r>
            <a:rPr lang="en-US" dirty="0"/>
            <a:t>Coronaviridae</a:t>
          </a:r>
          <a:r>
            <a:rPr lang="he-IL" dirty="0"/>
            <a:t> , השם נובע מצורת הכתר (</a:t>
          </a:r>
          <a:r>
            <a:rPr lang="en-US" dirty="0"/>
            <a:t>spike</a:t>
          </a:r>
          <a:r>
            <a:rPr lang="he-IL" dirty="0"/>
            <a:t>)</a:t>
          </a:r>
          <a:r>
            <a:rPr lang="en-US" dirty="0"/>
            <a:t> </a:t>
          </a:r>
          <a:r>
            <a:rPr lang="he-IL" dirty="0"/>
            <a:t>שעל גבי הווירוס. </a:t>
          </a:r>
          <a:endParaRPr lang="en-US" dirty="0"/>
        </a:p>
      </dgm:t>
    </dgm:pt>
    <dgm:pt modelId="{F1762262-A438-4B07-BAC4-8F9468CB9068}" type="parTrans" cxnId="{A0CF8788-1C5F-4D23-9127-29335C7FBF25}">
      <dgm:prSet/>
      <dgm:spPr/>
      <dgm:t>
        <a:bodyPr/>
        <a:lstStyle/>
        <a:p>
          <a:pPr rtl="1"/>
          <a:endParaRPr lang="en-US"/>
        </a:p>
      </dgm:t>
    </dgm:pt>
    <dgm:pt modelId="{CE431D0F-1BD8-40FB-8AB1-B5690933C121}" type="sibTrans" cxnId="{A0CF8788-1C5F-4D23-9127-29335C7FBF25}">
      <dgm:prSet/>
      <dgm:spPr/>
      <dgm:t>
        <a:bodyPr/>
        <a:lstStyle/>
        <a:p>
          <a:pPr rtl="1"/>
          <a:endParaRPr lang="en-US"/>
        </a:p>
      </dgm:t>
    </dgm:pt>
    <dgm:pt modelId="{872B09AD-54A5-449E-B916-67668DB2D325}">
      <dgm:prSet/>
      <dgm:spPr/>
      <dgm:t>
        <a:bodyPr/>
        <a:lstStyle/>
        <a:p>
          <a:pPr rtl="1"/>
          <a:r>
            <a:rPr lang="he-IL" dirty="0"/>
            <a:t>ההתפרצות זוהתה במחוז וואן בסין והמחלה הוכרזה כפנדמיה במרץ 2020 ולדגימה הראשונה שלקחו מהווירוס קוראים </a:t>
          </a:r>
          <a:r>
            <a:rPr lang="en-US" dirty="0" err="1"/>
            <a:t>WildType</a:t>
          </a:r>
          <a:endParaRPr lang="en-US" dirty="0"/>
        </a:p>
      </dgm:t>
    </dgm:pt>
    <dgm:pt modelId="{D01BE40B-D441-4C80-A6BA-6D92B03264FA}" type="parTrans" cxnId="{4B9DB7B5-AB0C-490A-A370-D02BCAAFF92A}">
      <dgm:prSet/>
      <dgm:spPr/>
      <dgm:t>
        <a:bodyPr/>
        <a:lstStyle/>
        <a:p>
          <a:pPr rtl="1"/>
          <a:endParaRPr lang="en-US"/>
        </a:p>
      </dgm:t>
    </dgm:pt>
    <dgm:pt modelId="{8340C2A3-F409-44BB-A504-7A8FA675E5FB}" type="sibTrans" cxnId="{4B9DB7B5-AB0C-490A-A370-D02BCAAFF92A}">
      <dgm:prSet/>
      <dgm:spPr/>
      <dgm:t>
        <a:bodyPr/>
        <a:lstStyle/>
        <a:p>
          <a:pPr rtl="1"/>
          <a:endParaRPr lang="en-US"/>
        </a:p>
      </dgm:t>
    </dgm:pt>
    <dgm:pt modelId="{08512C0B-FAFD-4361-A52D-2BDF57C77D74}">
      <dgm:prSet/>
      <dgm:spPr/>
      <dgm:t>
        <a:bodyPr/>
        <a:lstStyle/>
        <a:p>
          <a:pPr rtl="1"/>
          <a:r>
            <a:rPr lang="he-IL" dirty="0"/>
            <a:t>הווירוס ממשפחת </a:t>
          </a:r>
          <a:r>
            <a:rPr lang="en-US" dirty="0"/>
            <a:t>RNA </a:t>
          </a:r>
          <a:r>
            <a:rPr lang="he-IL" dirty="0"/>
            <a:t> כלומר חייב להשתמש בגרעין התא להשתכפל, ההפצה של הווירוס הייתה מהירה ומקיפה בכל העולם. </a:t>
          </a:r>
          <a:endParaRPr lang="en-US" dirty="0"/>
        </a:p>
      </dgm:t>
    </dgm:pt>
    <dgm:pt modelId="{B5B30859-0ABF-4F13-B339-E8ACB9C13E7F}" type="parTrans" cxnId="{053CD082-B21F-49EB-8909-82FCF3C3A369}">
      <dgm:prSet/>
      <dgm:spPr/>
      <dgm:t>
        <a:bodyPr/>
        <a:lstStyle/>
        <a:p>
          <a:pPr rtl="1"/>
          <a:endParaRPr lang="en-US"/>
        </a:p>
      </dgm:t>
    </dgm:pt>
    <dgm:pt modelId="{9B56D4D8-E112-48BE-B032-8B035F50C4F0}" type="sibTrans" cxnId="{053CD082-B21F-49EB-8909-82FCF3C3A369}">
      <dgm:prSet/>
      <dgm:spPr/>
      <dgm:t>
        <a:bodyPr/>
        <a:lstStyle/>
        <a:p>
          <a:pPr rtl="1"/>
          <a:endParaRPr lang="en-US"/>
        </a:p>
      </dgm:t>
    </dgm:pt>
    <dgm:pt modelId="{CAD13BAC-70B9-4C11-9E61-78D6BA4B7B1E}">
      <dgm:prSet/>
      <dgm:spPr/>
      <dgm:t>
        <a:bodyPr/>
        <a:lstStyle/>
        <a:p>
          <a:pPr rtl="1"/>
          <a:r>
            <a:rPr lang="he-IL" dirty="0"/>
            <a:t>נזקי הווירוס בעיקר בדרכי הנשימה ובמערכת הריאות, בעיקר בחשיפה לגילאים מבוגרים ופחות לילדים ואנשים צעירים. </a:t>
          </a:r>
          <a:endParaRPr lang="en-US" dirty="0"/>
        </a:p>
      </dgm:t>
    </dgm:pt>
    <dgm:pt modelId="{268173D0-2A2F-4AF1-A8A0-8616330CD1DF}" type="parTrans" cxnId="{7B9A9FBC-B533-4A15-93CB-EE747D643646}">
      <dgm:prSet/>
      <dgm:spPr/>
      <dgm:t>
        <a:bodyPr/>
        <a:lstStyle/>
        <a:p>
          <a:pPr rtl="1"/>
          <a:endParaRPr lang="en-US"/>
        </a:p>
      </dgm:t>
    </dgm:pt>
    <dgm:pt modelId="{7A68435F-D4BA-4CCE-AAD6-585687B2B58A}" type="sibTrans" cxnId="{7B9A9FBC-B533-4A15-93CB-EE747D643646}">
      <dgm:prSet/>
      <dgm:spPr/>
      <dgm:t>
        <a:bodyPr/>
        <a:lstStyle/>
        <a:p>
          <a:pPr rtl="1"/>
          <a:endParaRPr lang="en-US"/>
        </a:p>
      </dgm:t>
    </dgm:pt>
    <dgm:pt modelId="{28D8EC5C-52C7-4836-82A8-4CFF3C921C7C}">
      <dgm:prSet/>
      <dgm:spPr/>
      <dgm:t>
        <a:bodyPr/>
        <a:lstStyle/>
        <a:p>
          <a:pPr rtl="1"/>
          <a:r>
            <a:rPr lang="he-IL" dirty="0"/>
            <a:t>הווירוס עבר מספר מוטציות רב, חלקם הצליח להמשיך בהדבקה ובפגיעה בכל רחבי העולם במספר גלים, חלק מהמוטציות נכחד במהירות</a:t>
          </a:r>
          <a:endParaRPr lang="en-US" dirty="0"/>
        </a:p>
      </dgm:t>
    </dgm:pt>
    <dgm:pt modelId="{A494C9F5-2210-44AC-99F7-EBA7FDD8A3DF}" type="parTrans" cxnId="{A9C6454E-18DA-4D9B-B9BB-3216935321DF}">
      <dgm:prSet/>
      <dgm:spPr/>
      <dgm:t>
        <a:bodyPr/>
        <a:lstStyle/>
        <a:p>
          <a:pPr rtl="1"/>
          <a:endParaRPr lang="en-US"/>
        </a:p>
      </dgm:t>
    </dgm:pt>
    <dgm:pt modelId="{ABC267DB-B086-4C7F-9EFA-44E8C380E1F6}" type="sibTrans" cxnId="{A9C6454E-18DA-4D9B-B9BB-3216935321DF}">
      <dgm:prSet/>
      <dgm:spPr/>
      <dgm:t>
        <a:bodyPr/>
        <a:lstStyle/>
        <a:p>
          <a:pPr rtl="1"/>
          <a:endParaRPr lang="en-US"/>
        </a:p>
      </dgm:t>
    </dgm:pt>
    <dgm:pt modelId="{7A7D06D5-64E1-4708-AC26-12F522CA49ED}">
      <dgm:prSet/>
      <dgm:spPr/>
      <dgm:t>
        <a:bodyPr/>
        <a:lstStyle/>
        <a:p>
          <a:pPr rtl="1"/>
          <a:r>
            <a:rPr lang="he-IL" dirty="0"/>
            <a:t>פותחו חיסונים במהירות שיא ביעילות ראשונית טובה אך נראה שהווריאנטים מצליחים לעיתים למרות החיסונים. </a:t>
          </a:r>
          <a:endParaRPr lang="en-US" dirty="0"/>
        </a:p>
      </dgm:t>
    </dgm:pt>
    <dgm:pt modelId="{8792DCFA-FE67-487F-8138-F480FD25A2E5}" type="parTrans" cxnId="{C7C1B849-8924-460F-8517-354E9E7A264E}">
      <dgm:prSet/>
      <dgm:spPr/>
      <dgm:t>
        <a:bodyPr/>
        <a:lstStyle/>
        <a:p>
          <a:pPr rtl="1"/>
          <a:endParaRPr lang="en-US"/>
        </a:p>
      </dgm:t>
    </dgm:pt>
    <dgm:pt modelId="{43979B06-2DC4-4A52-9F0F-A6C0274C7E00}" type="sibTrans" cxnId="{C7C1B849-8924-460F-8517-354E9E7A264E}">
      <dgm:prSet/>
      <dgm:spPr/>
      <dgm:t>
        <a:bodyPr/>
        <a:lstStyle/>
        <a:p>
          <a:pPr rtl="1"/>
          <a:endParaRPr lang="en-US"/>
        </a:p>
      </dgm:t>
    </dgm:pt>
    <dgm:pt modelId="{F757BA70-56BA-4012-A1B6-D87EC7F46216}" type="pres">
      <dgm:prSet presAssocID="{A13FD250-AA81-4E39-84BC-C07911AF5C12}" presName="vert0" presStyleCnt="0">
        <dgm:presLayoutVars>
          <dgm:dir/>
          <dgm:animOne val="branch"/>
          <dgm:animLvl val="lvl"/>
        </dgm:presLayoutVars>
      </dgm:prSet>
      <dgm:spPr/>
    </dgm:pt>
    <dgm:pt modelId="{15CA625C-7BE0-4131-9CF7-6127790B5B29}" type="pres">
      <dgm:prSet presAssocID="{B4AB76F4-1C40-4A19-9760-5F23E66DB314}" presName="thickLine" presStyleLbl="alignNode1" presStyleIdx="0" presStyleCnt="7"/>
      <dgm:spPr/>
    </dgm:pt>
    <dgm:pt modelId="{B526764E-0F6F-4251-8711-B60C163AECF9}" type="pres">
      <dgm:prSet presAssocID="{B4AB76F4-1C40-4A19-9760-5F23E66DB314}" presName="horz1" presStyleCnt="0"/>
      <dgm:spPr/>
    </dgm:pt>
    <dgm:pt modelId="{BCE97034-4175-4221-957B-0A23240D6D5F}" type="pres">
      <dgm:prSet presAssocID="{B4AB76F4-1C40-4A19-9760-5F23E66DB314}" presName="tx1" presStyleLbl="revTx" presStyleIdx="0" presStyleCnt="7"/>
      <dgm:spPr/>
    </dgm:pt>
    <dgm:pt modelId="{0A7599F7-DE86-40AE-BFE2-065B21FED870}" type="pres">
      <dgm:prSet presAssocID="{B4AB76F4-1C40-4A19-9760-5F23E66DB314}" presName="vert1" presStyleCnt="0"/>
      <dgm:spPr/>
    </dgm:pt>
    <dgm:pt modelId="{AF4C916F-F642-487C-8904-0E67DB4E16E2}" type="pres">
      <dgm:prSet presAssocID="{43747261-D846-410F-80B6-618AF890257E}" presName="thickLine" presStyleLbl="alignNode1" presStyleIdx="1" presStyleCnt="7"/>
      <dgm:spPr/>
    </dgm:pt>
    <dgm:pt modelId="{BBECDB0F-7FA2-48DE-84FC-4744A4EA05A9}" type="pres">
      <dgm:prSet presAssocID="{43747261-D846-410F-80B6-618AF890257E}" presName="horz1" presStyleCnt="0"/>
      <dgm:spPr/>
    </dgm:pt>
    <dgm:pt modelId="{204A9639-3FC5-4741-B504-42D44CAC4A10}" type="pres">
      <dgm:prSet presAssocID="{43747261-D846-410F-80B6-618AF890257E}" presName="tx1" presStyleLbl="revTx" presStyleIdx="1" presStyleCnt="7"/>
      <dgm:spPr/>
    </dgm:pt>
    <dgm:pt modelId="{3D54790F-4B5B-4CCD-9DAF-3BB0EBC7A6E6}" type="pres">
      <dgm:prSet presAssocID="{43747261-D846-410F-80B6-618AF890257E}" presName="vert1" presStyleCnt="0"/>
      <dgm:spPr/>
    </dgm:pt>
    <dgm:pt modelId="{29475F21-B2BE-4F30-9E6F-1773349A1BE6}" type="pres">
      <dgm:prSet presAssocID="{872B09AD-54A5-449E-B916-67668DB2D325}" presName="thickLine" presStyleLbl="alignNode1" presStyleIdx="2" presStyleCnt="7"/>
      <dgm:spPr/>
    </dgm:pt>
    <dgm:pt modelId="{F3C0AADB-455F-4C68-BE95-7EEE2F008855}" type="pres">
      <dgm:prSet presAssocID="{872B09AD-54A5-449E-B916-67668DB2D325}" presName="horz1" presStyleCnt="0"/>
      <dgm:spPr/>
    </dgm:pt>
    <dgm:pt modelId="{DAA14581-D286-4406-A46C-FE444C17BCA1}" type="pres">
      <dgm:prSet presAssocID="{872B09AD-54A5-449E-B916-67668DB2D325}" presName="tx1" presStyleLbl="revTx" presStyleIdx="2" presStyleCnt="7"/>
      <dgm:spPr/>
    </dgm:pt>
    <dgm:pt modelId="{A3A49BCB-98A2-44D5-AC29-4C95991C8701}" type="pres">
      <dgm:prSet presAssocID="{872B09AD-54A5-449E-B916-67668DB2D325}" presName="vert1" presStyleCnt="0"/>
      <dgm:spPr/>
    </dgm:pt>
    <dgm:pt modelId="{4065BEBC-3646-433F-8058-ACE3DDD6085E}" type="pres">
      <dgm:prSet presAssocID="{08512C0B-FAFD-4361-A52D-2BDF57C77D74}" presName="thickLine" presStyleLbl="alignNode1" presStyleIdx="3" presStyleCnt="7"/>
      <dgm:spPr/>
    </dgm:pt>
    <dgm:pt modelId="{46DF83D5-0330-4D51-B2E8-D1E5A81D670A}" type="pres">
      <dgm:prSet presAssocID="{08512C0B-FAFD-4361-A52D-2BDF57C77D74}" presName="horz1" presStyleCnt="0"/>
      <dgm:spPr/>
    </dgm:pt>
    <dgm:pt modelId="{737BA234-0D09-48FF-A622-0585A6CFF621}" type="pres">
      <dgm:prSet presAssocID="{08512C0B-FAFD-4361-A52D-2BDF57C77D74}" presName="tx1" presStyleLbl="revTx" presStyleIdx="3" presStyleCnt="7"/>
      <dgm:spPr/>
    </dgm:pt>
    <dgm:pt modelId="{F4315551-5441-4FA4-B58E-3B1C811FA649}" type="pres">
      <dgm:prSet presAssocID="{08512C0B-FAFD-4361-A52D-2BDF57C77D74}" presName="vert1" presStyleCnt="0"/>
      <dgm:spPr/>
    </dgm:pt>
    <dgm:pt modelId="{FE4E631C-8662-40B6-9FAE-8842F8A33C23}" type="pres">
      <dgm:prSet presAssocID="{CAD13BAC-70B9-4C11-9E61-78D6BA4B7B1E}" presName="thickLine" presStyleLbl="alignNode1" presStyleIdx="4" presStyleCnt="7"/>
      <dgm:spPr/>
    </dgm:pt>
    <dgm:pt modelId="{2C99DB71-148B-4523-8EAD-66CD0F422C35}" type="pres">
      <dgm:prSet presAssocID="{CAD13BAC-70B9-4C11-9E61-78D6BA4B7B1E}" presName="horz1" presStyleCnt="0"/>
      <dgm:spPr/>
    </dgm:pt>
    <dgm:pt modelId="{6AF42AF6-A7D2-4E50-AE5B-BEC13A114F66}" type="pres">
      <dgm:prSet presAssocID="{CAD13BAC-70B9-4C11-9E61-78D6BA4B7B1E}" presName="tx1" presStyleLbl="revTx" presStyleIdx="4" presStyleCnt="7"/>
      <dgm:spPr/>
    </dgm:pt>
    <dgm:pt modelId="{1A99F2FA-BB70-4498-A53C-17AC970C3F68}" type="pres">
      <dgm:prSet presAssocID="{CAD13BAC-70B9-4C11-9E61-78D6BA4B7B1E}" presName="vert1" presStyleCnt="0"/>
      <dgm:spPr/>
    </dgm:pt>
    <dgm:pt modelId="{934894E2-51A4-470A-B6B4-0C55D211F93F}" type="pres">
      <dgm:prSet presAssocID="{28D8EC5C-52C7-4836-82A8-4CFF3C921C7C}" presName="thickLine" presStyleLbl="alignNode1" presStyleIdx="5" presStyleCnt="7"/>
      <dgm:spPr/>
    </dgm:pt>
    <dgm:pt modelId="{A62917B0-AEB5-425C-86B0-199697BD1CA7}" type="pres">
      <dgm:prSet presAssocID="{28D8EC5C-52C7-4836-82A8-4CFF3C921C7C}" presName="horz1" presStyleCnt="0"/>
      <dgm:spPr/>
    </dgm:pt>
    <dgm:pt modelId="{CFA03CE1-FBED-4092-AC0B-CE84F18CBE7B}" type="pres">
      <dgm:prSet presAssocID="{28D8EC5C-52C7-4836-82A8-4CFF3C921C7C}" presName="tx1" presStyleLbl="revTx" presStyleIdx="5" presStyleCnt="7"/>
      <dgm:spPr/>
    </dgm:pt>
    <dgm:pt modelId="{BA83A6EB-BEBB-4C68-B5AB-C79DF4DF8033}" type="pres">
      <dgm:prSet presAssocID="{28D8EC5C-52C7-4836-82A8-4CFF3C921C7C}" presName="vert1" presStyleCnt="0"/>
      <dgm:spPr/>
    </dgm:pt>
    <dgm:pt modelId="{52235851-1924-47E7-846C-231BB899D8C8}" type="pres">
      <dgm:prSet presAssocID="{7A7D06D5-64E1-4708-AC26-12F522CA49ED}" presName="thickLine" presStyleLbl="alignNode1" presStyleIdx="6" presStyleCnt="7"/>
      <dgm:spPr/>
    </dgm:pt>
    <dgm:pt modelId="{91F56E53-976D-4E66-970B-288A075EF774}" type="pres">
      <dgm:prSet presAssocID="{7A7D06D5-64E1-4708-AC26-12F522CA49ED}" presName="horz1" presStyleCnt="0"/>
      <dgm:spPr/>
    </dgm:pt>
    <dgm:pt modelId="{7918DA4A-B49A-4FE6-B90A-B162C556E388}" type="pres">
      <dgm:prSet presAssocID="{7A7D06D5-64E1-4708-AC26-12F522CA49ED}" presName="tx1" presStyleLbl="revTx" presStyleIdx="6" presStyleCnt="7"/>
      <dgm:spPr/>
    </dgm:pt>
    <dgm:pt modelId="{986829D8-9D3F-4BC9-AD6B-09463A511E75}" type="pres">
      <dgm:prSet presAssocID="{7A7D06D5-64E1-4708-AC26-12F522CA49ED}" presName="vert1" presStyleCnt="0"/>
      <dgm:spPr/>
    </dgm:pt>
  </dgm:ptLst>
  <dgm:cxnLst>
    <dgm:cxn modelId="{2E552822-0BDD-41EA-B5A9-6334D659B5B7}" type="presOf" srcId="{43747261-D846-410F-80B6-618AF890257E}" destId="{204A9639-3FC5-4741-B504-42D44CAC4A10}" srcOrd="0" destOrd="0" presId="urn:microsoft.com/office/officeart/2008/layout/LinedList"/>
    <dgm:cxn modelId="{5C754027-9313-4DCA-AC5F-366CEE6FCC88}" type="presOf" srcId="{CAD13BAC-70B9-4C11-9E61-78D6BA4B7B1E}" destId="{6AF42AF6-A7D2-4E50-AE5B-BEC13A114F66}" srcOrd="0" destOrd="0" presId="urn:microsoft.com/office/officeart/2008/layout/LinedList"/>
    <dgm:cxn modelId="{2F589829-27C4-4EDE-81C7-F83722138228}" type="presOf" srcId="{28D8EC5C-52C7-4836-82A8-4CFF3C921C7C}" destId="{CFA03CE1-FBED-4092-AC0B-CE84F18CBE7B}" srcOrd="0" destOrd="0" presId="urn:microsoft.com/office/officeart/2008/layout/LinedList"/>
    <dgm:cxn modelId="{890FE039-1E3F-4B61-AF8C-7FD5778EA71F}" srcId="{A13FD250-AA81-4E39-84BC-C07911AF5C12}" destId="{B4AB76F4-1C40-4A19-9760-5F23E66DB314}" srcOrd="0" destOrd="0" parTransId="{D9165C66-5071-41F7-9936-0D093F703B71}" sibTransId="{935A9071-B45D-4E00-97D6-51833769740B}"/>
    <dgm:cxn modelId="{C7C1B849-8924-460F-8517-354E9E7A264E}" srcId="{A13FD250-AA81-4E39-84BC-C07911AF5C12}" destId="{7A7D06D5-64E1-4708-AC26-12F522CA49ED}" srcOrd="6" destOrd="0" parTransId="{8792DCFA-FE67-487F-8138-F480FD25A2E5}" sibTransId="{43979B06-2DC4-4A52-9F0F-A6C0274C7E00}"/>
    <dgm:cxn modelId="{1E8C036A-F7AA-42A2-89EB-B686F3858E5F}" type="presOf" srcId="{7A7D06D5-64E1-4708-AC26-12F522CA49ED}" destId="{7918DA4A-B49A-4FE6-B90A-B162C556E388}" srcOrd="0" destOrd="0" presId="urn:microsoft.com/office/officeart/2008/layout/LinedList"/>
    <dgm:cxn modelId="{A9C6454E-18DA-4D9B-B9BB-3216935321DF}" srcId="{A13FD250-AA81-4E39-84BC-C07911AF5C12}" destId="{28D8EC5C-52C7-4836-82A8-4CFF3C921C7C}" srcOrd="5" destOrd="0" parTransId="{A494C9F5-2210-44AC-99F7-EBA7FDD8A3DF}" sibTransId="{ABC267DB-B086-4C7F-9EFA-44E8C380E1F6}"/>
    <dgm:cxn modelId="{053CD082-B21F-49EB-8909-82FCF3C3A369}" srcId="{A13FD250-AA81-4E39-84BC-C07911AF5C12}" destId="{08512C0B-FAFD-4361-A52D-2BDF57C77D74}" srcOrd="3" destOrd="0" parTransId="{B5B30859-0ABF-4F13-B339-E8ACB9C13E7F}" sibTransId="{9B56D4D8-E112-48BE-B032-8B035F50C4F0}"/>
    <dgm:cxn modelId="{A0CF8788-1C5F-4D23-9127-29335C7FBF25}" srcId="{A13FD250-AA81-4E39-84BC-C07911AF5C12}" destId="{43747261-D846-410F-80B6-618AF890257E}" srcOrd="1" destOrd="0" parTransId="{F1762262-A438-4B07-BAC4-8F9468CB9068}" sibTransId="{CE431D0F-1BD8-40FB-8AB1-B5690933C121}"/>
    <dgm:cxn modelId="{923C089F-62BF-47C3-B1A4-D72E56781E7E}" type="presOf" srcId="{872B09AD-54A5-449E-B916-67668DB2D325}" destId="{DAA14581-D286-4406-A46C-FE444C17BCA1}" srcOrd="0" destOrd="0" presId="urn:microsoft.com/office/officeart/2008/layout/LinedList"/>
    <dgm:cxn modelId="{4B9DB7B5-AB0C-490A-A370-D02BCAAFF92A}" srcId="{A13FD250-AA81-4E39-84BC-C07911AF5C12}" destId="{872B09AD-54A5-449E-B916-67668DB2D325}" srcOrd="2" destOrd="0" parTransId="{D01BE40B-D441-4C80-A6BA-6D92B03264FA}" sibTransId="{8340C2A3-F409-44BB-A504-7A8FA675E5FB}"/>
    <dgm:cxn modelId="{7B9A9FBC-B533-4A15-93CB-EE747D643646}" srcId="{A13FD250-AA81-4E39-84BC-C07911AF5C12}" destId="{CAD13BAC-70B9-4C11-9E61-78D6BA4B7B1E}" srcOrd="4" destOrd="0" parTransId="{268173D0-2A2F-4AF1-A8A0-8616330CD1DF}" sibTransId="{7A68435F-D4BA-4CCE-AAD6-585687B2B58A}"/>
    <dgm:cxn modelId="{FE436CD3-B80D-490B-982C-1B9DD83CF6B9}" type="presOf" srcId="{B4AB76F4-1C40-4A19-9760-5F23E66DB314}" destId="{BCE97034-4175-4221-957B-0A23240D6D5F}" srcOrd="0" destOrd="0" presId="urn:microsoft.com/office/officeart/2008/layout/LinedList"/>
    <dgm:cxn modelId="{68BDECE0-4D0F-40B7-B8D7-EE1B734BA965}" type="presOf" srcId="{08512C0B-FAFD-4361-A52D-2BDF57C77D74}" destId="{737BA234-0D09-48FF-A622-0585A6CFF621}" srcOrd="0" destOrd="0" presId="urn:microsoft.com/office/officeart/2008/layout/LinedList"/>
    <dgm:cxn modelId="{2BFC7AE2-85D3-494E-B814-F8810EB9BAEC}" type="presOf" srcId="{A13FD250-AA81-4E39-84BC-C07911AF5C12}" destId="{F757BA70-56BA-4012-A1B6-D87EC7F46216}" srcOrd="0" destOrd="0" presId="urn:microsoft.com/office/officeart/2008/layout/LinedList"/>
    <dgm:cxn modelId="{EA38BE79-4B31-46BB-881A-9BDED0E2377F}" type="presParOf" srcId="{F757BA70-56BA-4012-A1B6-D87EC7F46216}" destId="{15CA625C-7BE0-4131-9CF7-6127790B5B29}" srcOrd="0" destOrd="0" presId="urn:microsoft.com/office/officeart/2008/layout/LinedList"/>
    <dgm:cxn modelId="{88576B0A-CB75-470C-9BA3-4546300E703B}" type="presParOf" srcId="{F757BA70-56BA-4012-A1B6-D87EC7F46216}" destId="{B526764E-0F6F-4251-8711-B60C163AECF9}" srcOrd="1" destOrd="0" presId="urn:microsoft.com/office/officeart/2008/layout/LinedList"/>
    <dgm:cxn modelId="{39C26C88-EDC1-4732-AA29-5BFE7FFF0641}" type="presParOf" srcId="{B526764E-0F6F-4251-8711-B60C163AECF9}" destId="{BCE97034-4175-4221-957B-0A23240D6D5F}" srcOrd="0" destOrd="0" presId="urn:microsoft.com/office/officeart/2008/layout/LinedList"/>
    <dgm:cxn modelId="{2CC7103E-060C-4D5A-AE33-4FC926612C65}" type="presParOf" srcId="{B526764E-0F6F-4251-8711-B60C163AECF9}" destId="{0A7599F7-DE86-40AE-BFE2-065B21FED870}" srcOrd="1" destOrd="0" presId="urn:microsoft.com/office/officeart/2008/layout/LinedList"/>
    <dgm:cxn modelId="{36726EAE-5159-413A-BE91-6890AA6EBB02}" type="presParOf" srcId="{F757BA70-56BA-4012-A1B6-D87EC7F46216}" destId="{AF4C916F-F642-487C-8904-0E67DB4E16E2}" srcOrd="2" destOrd="0" presId="urn:microsoft.com/office/officeart/2008/layout/LinedList"/>
    <dgm:cxn modelId="{11050CC7-50BB-4232-A281-86AFDD3586FB}" type="presParOf" srcId="{F757BA70-56BA-4012-A1B6-D87EC7F46216}" destId="{BBECDB0F-7FA2-48DE-84FC-4744A4EA05A9}" srcOrd="3" destOrd="0" presId="urn:microsoft.com/office/officeart/2008/layout/LinedList"/>
    <dgm:cxn modelId="{6B69F752-CEB7-4E05-A344-8020C7D87B8B}" type="presParOf" srcId="{BBECDB0F-7FA2-48DE-84FC-4744A4EA05A9}" destId="{204A9639-3FC5-4741-B504-42D44CAC4A10}" srcOrd="0" destOrd="0" presId="urn:microsoft.com/office/officeart/2008/layout/LinedList"/>
    <dgm:cxn modelId="{884D7693-1583-4AA8-969A-1EB99FABF029}" type="presParOf" srcId="{BBECDB0F-7FA2-48DE-84FC-4744A4EA05A9}" destId="{3D54790F-4B5B-4CCD-9DAF-3BB0EBC7A6E6}" srcOrd="1" destOrd="0" presId="urn:microsoft.com/office/officeart/2008/layout/LinedList"/>
    <dgm:cxn modelId="{FCE4AB71-AEB6-4317-A3B8-6B754EEED4F8}" type="presParOf" srcId="{F757BA70-56BA-4012-A1B6-D87EC7F46216}" destId="{29475F21-B2BE-4F30-9E6F-1773349A1BE6}" srcOrd="4" destOrd="0" presId="urn:microsoft.com/office/officeart/2008/layout/LinedList"/>
    <dgm:cxn modelId="{04283E90-4935-4069-83CB-9E1075FFC21F}" type="presParOf" srcId="{F757BA70-56BA-4012-A1B6-D87EC7F46216}" destId="{F3C0AADB-455F-4C68-BE95-7EEE2F008855}" srcOrd="5" destOrd="0" presId="urn:microsoft.com/office/officeart/2008/layout/LinedList"/>
    <dgm:cxn modelId="{C61E8417-E4E6-417D-977A-E6EB642DA289}" type="presParOf" srcId="{F3C0AADB-455F-4C68-BE95-7EEE2F008855}" destId="{DAA14581-D286-4406-A46C-FE444C17BCA1}" srcOrd="0" destOrd="0" presId="urn:microsoft.com/office/officeart/2008/layout/LinedList"/>
    <dgm:cxn modelId="{ACEE7DB6-F4F5-4A04-AA65-D08B90BD7315}" type="presParOf" srcId="{F3C0AADB-455F-4C68-BE95-7EEE2F008855}" destId="{A3A49BCB-98A2-44D5-AC29-4C95991C8701}" srcOrd="1" destOrd="0" presId="urn:microsoft.com/office/officeart/2008/layout/LinedList"/>
    <dgm:cxn modelId="{BAB6E7EC-616E-4100-B71B-3524A6C6C191}" type="presParOf" srcId="{F757BA70-56BA-4012-A1B6-D87EC7F46216}" destId="{4065BEBC-3646-433F-8058-ACE3DDD6085E}" srcOrd="6" destOrd="0" presId="urn:microsoft.com/office/officeart/2008/layout/LinedList"/>
    <dgm:cxn modelId="{D5320066-7FA5-4025-908B-1F34C7D63615}" type="presParOf" srcId="{F757BA70-56BA-4012-A1B6-D87EC7F46216}" destId="{46DF83D5-0330-4D51-B2E8-D1E5A81D670A}" srcOrd="7" destOrd="0" presId="urn:microsoft.com/office/officeart/2008/layout/LinedList"/>
    <dgm:cxn modelId="{C13E3C1C-9719-4B3D-BB9B-92F02E486D22}" type="presParOf" srcId="{46DF83D5-0330-4D51-B2E8-D1E5A81D670A}" destId="{737BA234-0D09-48FF-A622-0585A6CFF621}" srcOrd="0" destOrd="0" presId="urn:microsoft.com/office/officeart/2008/layout/LinedList"/>
    <dgm:cxn modelId="{6B248E88-9C79-47E3-9C7C-4347C568FCC6}" type="presParOf" srcId="{46DF83D5-0330-4D51-B2E8-D1E5A81D670A}" destId="{F4315551-5441-4FA4-B58E-3B1C811FA649}" srcOrd="1" destOrd="0" presId="urn:microsoft.com/office/officeart/2008/layout/LinedList"/>
    <dgm:cxn modelId="{D30E8F5D-515F-4851-9699-EB9275AEAD1C}" type="presParOf" srcId="{F757BA70-56BA-4012-A1B6-D87EC7F46216}" destId="{FE4E631C-8662-40B6-9FAE-8842F8A33C23}" srcOrd="8" destOrd="0" presId="urn:microsoft.com/office/officeart/2008/layout/LinedList"/>
    <dgm:cxn modelId="{196F5DC1-7445-4099-8DD4-DB78676A11D9}" type="presParOf" srcId="{F757BA70-56BA-4012-A1B6-D87EC7F46216}" destId="{2C99DB71-148B-4523-8EAD-66CD0F422C35}" srcOrd="9" destOrd="0" presId="urn:microsoft.com/office/officeart/2008/layout/LinedList"/>
    <dgm:cxn modelId="{C10E9186-1370-4E8A-8848-A88D2CCFD8CF}" type="presParOf" srcId="{2C99DB71-148B-4523-8EAD-66CD0F422C35}" destId="{6AF42AF6-A7D2-4E50-AE5B-BEC13A114F66}" srcOrd="0" destOrd="0" presId="urn:microsoft.com/office/officeart/2008/layout/LinedList"/>
    <dgm:cxn modelId="{89DF20D6-385D-4277-9F08-85E73C609FFB}" type="presParOf" srcId="{2C99DB71-148B-4523-8EAD-66CD0F422C35}" destId="{1A99F2FA-BB70-4498-A53C-17AC970C3F68}" srcOrd="1" destOrd="0" presId="urn:microsoft.com/office/officeart/2008/layout/LinedList"/>
    <dgm:cxn modelId="{896A631D-1F13-483D-A482-25F213C79FF3}" type="presParOf" srcId="{F757BA70-56BA-4012-A1B6-D87EC7F46216}" destId="{934894E2-51A4-470A-B6B4-0C55D211F93F}" srcOrd="10" destOrd="0" presId="urn:microsoft.com/office/officeart/2008/layout/LinedList"/>
    <dgm:cxn modelId="{62440847-97A2-40FD-8FFC-2CC144F4066F}" type="presParOf" srcId="{F757BA70-56BA-4012-A1B6-D87EC7F46216}" destId="{A62917B0-AEB5-425C-86B0-199697BD1CA7}" srcOrd="11" destOrd="0" presId="urn:microsoft.com/office/officeart/2008/layout/LinedList"/>
    <dgm:cxn modelId="{2C0DCAF3-8946-4992-A81E-662043004853}" type="presParOf" srcId="{A62917B0-AEB5-425C-86B0-199697BD1CA7}" destId="{CFA03CE1-FBED-4092-AC0B-CE84F18CBE7B}" srcOrd="0" destOrd="0" presId="urn:microsoft.com/office/officeart/2008/layout/LinedList"/>
    <dgm:cxn modelId="{88F3E0BF-6413-4FCD-B3B1-81A3E1E35FD0}" type="presParOf" srcId="{A62917B0-AEB5-425C-86B0-199697BD1CA7}" destId="{BA83A6EB-BEBB-4C68-B5AB-C79DF4DF8033}" srcOrd="1" destOrd="0" presId="urn:microsoft.com/office/officeart/2008/layout/LinedList"/>
    <dgm:cxn modelId="{3D03C488-0DB1-481A-BCBA-E5FD5EC11250}" type="presParOf" srcId="{F757BA70-56BA-4012-A1B6-D87EC7F46216}" destId="{52235851-1924-47E7-846C-231BB899D8C8}" srcOrd="12" destOrd="0" presId="urn:microsoft.com/office/officeart/2008/layout/LinedList"/>
    <dgm:cxn modelId="{856528B5-8F61-4D5E-ADEA-27A12B8BD6A8}" type="presParOf" srcId="{F757BA70-56BA-4012-A1B6-D87EC7F46216}" destId="{91F56E53-976D-4E66-970B-288A075EF774}" srcOrd="13" destOrd="0" presId="urn:microsoft.com/office/officeart/2008/layout/LinedList"/>
    <dgm:cxn modelId="{3536CAED-2EFA-45C2-9690-37AAF96D8505}" type="presParOf" srcId="{91F56E53-976D-4E66-970B-288A075EF774}" destId="{7918DA4A-B49A-4FE6-B90A-B162C556E388}" srcOrd="0" destOrd="0" presId="urn:microsoft.com/office/officeart/2008/layout/LinedList"/>
    <dgm:cxn modelId="{BAA3200B-E8E4-470D-A1D6-756E0332D361}" type="presParOf" srcId="{91F56E53-976D-4E66-970B-288A075EF774}" destId="{986829D8-9D3F-4BC9-AD6B-09463A511E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7A8E31-73EB-4545-A0FE-E48B74FE019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BD8C16-9771-4A7E-A497-55192B57836D}">
      <dgm:prSet/>
      <dgm:spPr/>
      <dgm:t>
        <a:bodyPr/>
        <a:lstStyle/>
        <a:p>
          <a:pPr>
            <a:defRPr cap="all"/>
          </a:pPr>
          <a:r>
            <a:rPr lang="he-IL"/>
            <a:t>חיפוש וקריאת מאמרים בנושא</a:t>
          </a:r>
          <a:endParaRPr lang="en-US"/>
        </a:p>
      </dgm:t>
    </dgm:pt>
    <dgm:pt modelId="{3BC9263B-D88B-4203-9C4A-9265A7A4B97E}" type="parTrans" cxnId="{4F9BAFD2-5145-429A-BBF8-A1F68387A31A}">
      <dgm:prSet/>
      <dgm:spPr/>
      <dgm:t>
        <a:bodyPr/>
        <a:lstStyle/>
        <a:p>
          <a:endParaRPr lang="en-US"/>
        </a:p>
      </dgm:t>
    </dgm:pt>
    <dgm:pt modelId="{C191AA18-2192-47D7-8232-4BE722A09D36}" type="sibTrans" cxnId="{4F9BAFD2-5145-429A-BBF8-A1F68387A31A}">
      <dgm:prSet/>
      <dgm:spPr/>
      <dgm:t>
        <a:bodyPr/>
        <a:lstStyle/>
        <a:p>
          <a:endParaRPr lang="en-US"/>
        </a:p>
      </dgm:t>
    </dgm:pt>
    <dgm:pt modelId="{9F40A750-E46A-47AF-9929-6760B60C8F5D}">
      <dgm:prSet/>
      <dgm:spPr/>
      <dgm:t>
        <a:bodyPr/>
        <a:lstStyle/>
        <a:p>
          <a:pPr>
            <a:defRPr cap="all"/>
          </a:pPr>
          <a:r>
            <a:rPr lang="he-IL"/>
            <a:t>קריאת ספרים על ווירוסים ומערכת החיסון </a:t>
          </a:r>
          <a:endParaRPr lang="en-US"/>
        </a:p>
      </dgm:t>
    </dgm:pt>
    <dgm:pt modelId="{B7935C43-785F-41A7-A8B7-73A47C3BAF7B}" type="parTrans" cxnId="{5EDB9E84-3BEA-4B6C-BBE3-E8EBFDEB237A}">
      <dgm:prSet/>
      <dgm:spPr/>
      <dgm:t>
        <a:bodyPr/>
        <a:lstStyle/>
        <a:p>
          <a:endParaRPr lang="en-US"/>
        </a:p>
      </dgm:t>
    </dgm:pt>
    <dgm:pt modelId="{6A4EDE2B-F47A-41A9-90F4-01916D1661A5}" type="sibTrans" cxnId="{5EDB9E84-3BEA-4B6C-BBE3-E8EBFDEB237A}">
      <dgm:prSet/>
      <dgm:spPr/>
      <dgm:t>
        <a:bodyPr/>
        <a:lstStyle/>
        <a:p>
          <a:endParaRPr lang="en-US"/>
        </a:p>
      </dgm:t>
    </dgm:pt>
    <dgm:pt modelId="{9C7EDAB2-34DA-4ECC-A0FD-CE141A4A9BA3}">
      <dgm:prSet/>
      <dgm:spPr/>
      <dgm:t>
        <a:bodyPr/>
        <a:lstStyle/>
        <a:p>
          <a:pPr>
            <a:defRPr cap="all"/>
          </a:pPr>
          <a:r>
            <a:rPr lang="he-IL"/>
            <a:t>קריאה לימוד והבנה של כלי המחקר לצורך העבודה </a:t>
          </a:r>
          <a:endParaRPr lang="en-US"/>
        </a:p>
      </dgm:t>
    </dgm:pt>
    <dgm:pt modelId="{8DE9391A-E3C8-4D78-8219-1F176E71B092}" type="parTrans" cxnId="{E08557B1-3EDC-460D-AF5A-9E4BDEDC6F1B}">
      <dgm:prSet/>
      <dgm:spPr/>
      <dgm:t>
        <a:bodyPr/>
        <a:lstStyle/>
        <a:p>
          <a:endParaRPr lang="en-US"/>
        </a:p>
      </dgm:t>
    </dgm:pt>
    <dgm:pt modelId="{8EBFBF24-3C9C-4AB8-8D49-5C27B5CB5456}" type="sibTrans" cxnId="{E08557B1-3EDC-460D-AF5A-9E4BDEDC6F1B}">
      <dgm:prSet/>
      <dgm:spPr/>
      <dgm:t>
        <a:bodyPr/>
        <a:lstStyle/>
        <a:p>
          <a:endParaRPr lang="en-US"/>
        </a:p>
      </dgm:t>
    </dgm:pt>
    <dgm:pt modelId="{D639AEC6-BEE1-4A72-A8B7-CDF3D38B822B}">
      <dgm:prSet/>
      <dgm:spPr/>
      <dgm:t>
        <a:bodyPr/>
        <a:lstStyle/>
        <a:p>
          <a:pPr rtl="1">
            <a:defRPr cap="all"/>
          </a:pPr>
          <a:r>
            <a:rPr lang="he-IL" dirty="0"/>
            <a:t>פיתוח יכולות בתחום התכנות </a:t>
          </a:r>
          <a:r>
            <a:rPr lang="en-US" dirty="0"/>
            <a:t>Python </a:t>
          </a:r>
          <a:r>
            <a:rPr lang="he-IL" dirty="0"/>
            <a:t> להמשך הניתוחים והתוצאות </a:t>
          </a:r>
          <a:endParaRPr lang="en-US" dirty="0"/>
        </a:p>
      </dgm:t>
    </dgm:pt>
    <dgm:pt modelId="{2BD8AF3E-4E98-4C97-A6D0-E5DF5187B78C}" type="parTrans" cxnId="{C617B567-630A-458A-AF15-63573F40D839}">
      <dgm:prSet/>
      <dgm:spPr/>
      <dgm:t>
        <a:bodyPr/>
        <a:lstStyle/>
        <a:p>
          <a:endParaRPr lang="en-US"/>
        </a:p>
      </dgm:t>
    </dgm:pt>
    <dgm:pt modelId="{7198B7FD-E71D-4E35-9549-FA8E14A669F6}" type="sibTrans" cxnId="{C617B567-630A-458A-AF15-63573F40D839}">
      <dgm:prSet/>
      <dgm:spPr/>
      <dgm:t>
        <a:bodyPr/>
        <a:lstStyle/>
        <a:p>
          <a:endParaRPr lang="en-US"/>
        </a:p>
      </dgm:t>
    </dgm:pt>
    <dgm:pt modelId="{E634BFDE-32C4-44ED-B045-7E25305570F9}">
      <dgm:prSet/>
      <dgm:spPr/>
      <dgm:t>
        <a:bodyPr/>
        <a:lstStyle/>
        <a:p>
          <a:pPr>
            <a:defRPr cap="all"/>
          </a:pPr>
          <a:r>
            <a:rPr lang="he-IL"/>
            <a:t>התייעצות שוטפת עם המנחים של העבודה </a:t>
          </a:r>
          <a:endParaRPr lang="en-US"/>
        </a:p>
      </dgm:t>
    </dgm:pt>
    <dgm:pt modelId="{924375D7-88B2-4094-A6DE-30262A6597F2}" type="parTrans" cxnId="{AABA2E5F-665A-491F-94D9-FB72BC2E5E7E}">
      <dgm:prSet/>
      <dgm:spPr/>
      <dgm:t>
        <a:bodyPr/>
        <a:lstStyle/>
        <a:p>
          <a:endParaRPr lang="en-US"/>
        </a:p>
      </dgm:t>
    </dgm:pt>
    <dgm:pt modelId="{C9D1887F-B888-48F5-9401-11A969DC45C5}" type="sibTrans" cxnId="{AABA2E5F-665A-491F-94D9-FB72BC2E5E7E}">
      <dgm:prSet/>
      <dgm:spPr/>
      <dgm:t>
        <a:bodyPr/>
        <a:lstStyle/>
        <a:p>
          <a:endParaRPr lang="en-US"/>
        </a:p>
      </dgm:t>
    </dgm:pt>
    <dgm:pt modelId="{46CBB766-2EFD-444C-8EFC-0E5FC83B3D9E}" type="pres">
      <dgm:prSet presAssocID="{EE7A8E31-73EB-4545-A0FE-E48B74FE0198}" presName="root" presStyleCnt="0">
        <dgm:presLayoutVars>
          <dgm:dir/>
          <dgm:resizeHandles val="exact"/>
        </dgm:presLayoutVars>
      </dgm:prSet>
      <dgm:spPr/>
    </dgm:pt>
    <dgm:pt modelId="{9CC174EC-BA8D-4474-A2F4-4CE1429E446E}" type="pres">
      <dgm:prSet presAssocID="{30BD8C16-9771-4A7E-A497-55192B57836D}" presName="compNode" presStyleCnt="0"/>
      <dgm:spPr/>
    </dgm:pt>
    <dgm:pt modelId="{D21B15E6-6CB0-4C44-9AF1-6C17C76B35E2}" type="pres">
      <dgm:prSet presAssocID="{30BD8C16-9771-4A7E-A497-55192B57836D}" presName="iconBgRect" presStyleLbl="bgShp" presStyleIdx="0" presStyleCnt="5"/>
      <dgm:spPr/>
    </dgm:pt>
    <dgm:pt modelId="{73DAD9C5-0D30-44AF-B888-02C77351A62F}" type="pres">
      <dgm:prSet presAssocID="{30BD8C16-9771-4A7E-A497-55192B5783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E6555008-65F4-4EBF-B51B-0289D553C54C}" type="pres">
      <dgm:prSet presAssocID="{30BD8C16-9771-4A7E-A497-55192B57836D}" presName="spaceRect" presStyleCnt="0"/>
      <dgm:spPr/>
    </dgm:pt>
    <dgm:pt modelId="{010CF378-C470-4AAF-93B4-E0EE8180DB67}" type="pres">
      <dgm:prSet presAssocID="{30BD8C16-9771-4A7E-A497-55192B57836D}" presName="textRect" presStyleLbl="revTx" presStyleIdx="0" presStyleCnt="5">
        <dgm:presLayoutVars>
          <dgm:chMax val="1"/>
          <dgm:chPref val="1"/>
        </dgm:presLayoutVars>
      </dgm:prSet>
      <dgm:spPr/>
    </dgm:pt>
    <dgm:pt modelId="{9A24625B-7C56-4C17-9995-8A6D289E7BEB}" type="pres">
      <dgm:prSet presAssocID="{C191AA18-2192-47D7-8232-4BE722A09D36}" presName="sibTrans" presStyleCnt="0"/>
      <dgm:spPr/>
    </dgm:pt>
    <dgm:pt modelId="{00B9930C-51EE-43B3-A33D-F80D1D378F80}" type="pres">
      <dgm:prSet presAssocID="{9F40A750-E46A-47AF-9929-6760B60C8F5D}" presName="compNode" presStyleCnt="0"/>
      <dgm:spPr/>
    </dgm:pt>
    <dgm:pt modelId="{6DBC2947-6E56-49A0-8259-E9CBE5BA2B0E}" type="pres">
      <dgm:prSet presAssocID="{9F40A750-E46A-47AF-9929-6760B60C8F5D}" presName="iconBgRect" presStyleLbl="bgShp" presStyleIdx="1" presStyleCnt="5"/>
      <dgm:spPr/>
    </dgm:pt>
    <dgm:pt modelId="{8FC8999E-2AE3-4F5E-ADD4-651CF27EAC58}" type="pres">
      <dgm:prSet presAssocID="{9F40A750-E46A-47AF-9929-6760B60C8F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59A2D8BA-3DAB-478D-A4F4-94FA4CDF5356}" type="pres">
      <dgm:prSet presAssocID="{9F40A750-E46A-47AF-9929-6760B60C8F5D}" presName="spaceRect" presStyleCnt="0"/>
      <dgm:spPr/>
    </dgm:pt>
    <dgm:pt modelId="{9F040107-85C0-4838-955D-D36CCDEEF9A4}" type="pres">
      <dgm:prSet presAssocID="{9F40A750-E46A-47AF-9929-6760B60C8F5D}" presName="textRect" presStyleLbl="revTx" presStyleIdx="1" presStyleCnt="5">
        <dgm:presLayoutVars>
          <dgm:chMax val="1"/>
          <dgm:chPref val="1"/>
        </dgm:presLayoutVars>
      </dgm:prSet>
      <dgm:spPr/>
    </dgm:pt>
    <dgm:pt modelId="{3926DFD4-879A-4518-A1B8-598422B96F7B}" type="pres">
      <dgm:prSet presAssocID="{6A4EDE2B-F47A-41A9-90F4-01916D1661A5}" presName="sibTrans" presStyleCnt="0"/>
      <dgm:spPr/>
    </dgm:pt>
    <dgm:pt modelId="{1055AA99-FC9C-498D-9C46-F28DB9C4F9AB}" type="pres">
      <dgm:prSet presAssocID="{9C7EDAB2-34DA-4ECC-A0FD-CE141A4A9BA3}" presName="compNode" presStyleCnt="0"/>
      <dgm:spPr/>
    </dgm:pt>
    <dgm:pt modelId="{ED2C00B1-8D1C-4A19-A405-A112A9521A51}" type="pres">
      <dgm:prSet presAssocID="{9C7EDAB2-34DA-4ECC-A0FD-CE141A4A9BA3}" presName="iconBgRect" presStyleLbl="bgShp" presStyleIdx="2" presStyleCnt="5"/>
      <dgm:spPr/>
    </dgm:pt>
    <dgm:pt modelId="{948D2C8A-7810-483A-97D7-53FC01216045}" type="pres">
      <dgm:prSet presAssocID="{9C7EDAB2-34DA-4ECC-A0FD-CE141A4A9BA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540AAE99-9780-49BB-B70F-AEF2A06E9EEA}" type="pres">
      <dgm:prSet presAssocID="{9C7EDAB2-34DA-4ECC-A0FD-CE141A4A9BA3}" presName="spaceRect" presStyleCnt="0"/>
      <dgm:spPr/>
    </dgm:pt>
    <dgm:pt modelId="{CAE0B2C4-E6B6-41E7-BF8C-241942A3107A}" type="pres">
      <dgm:prSet presAssocID="{9C7EDAB2-34DA-4ECC-A0FD-CE141A4A9BA3}" presName="textRect" presStyleLbl="revTx" presStyleIdx="2" presStyleCnt="5">
        <dgm:presLayoutVars>
          <dgm:chMax val="1"/>
          <dgm:chPref val="1"/>
        </dgm:presLayoutVars>
      </dgm:prSet>
      <dgm:spPr/>
    </dgm:pt>
    <dgm:pt modelId="{263BD7C8-3B9C-477D-8298-53C3305FEF1E}" type="pres">
      <dgm:prSet presAssocID="{8EBFBF24-3C9C-4AB8-8D49-5C27B5CB5456}" presName="sibTrans" presStyleCnt="0"/>
      <dgm:spPr/>
    </dgm:pt>
    <dgm:pt modelId="{99D4A843-C020-4B47-AEF2-12B155FCBBF7}" type="pres">
      <dgm:prSet presAssocID="{D639AEC6-BEE1-4A72-A8B7-CDF3D38B822B}" presName="compNode" presStyleCnt="0"/>
      <dgm:spPr/>
    </dgm:pt>
    <dgm:pt modelId="{628C4A8B-8C16-4764-BAB8-CD7F0C1C78D2}" type="pres">
      <dgm:prSet presAssocID="{D639AEC6-BEE1-4A72-A8B7-CDF3D38B822B}" presName="iconBgRect" presStyleLbl="bgShp" presStyleIdx="3" presStyleCnt="5"/>
      <dgm:spPr/>
    </dgm:pt>
    <dgm:pt modelId="{15E02894-3343-488A-A49D-2AE9C89CA31C}" type="pres">
      <dgm:prSet presAssocID="{D639AEC6-BEE1-4A72-A8B7-CDF3D38B82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E8115D0-5577-4D15-A6B5-5EBD03C488EE}" type="pres">
      <dgm:prSet presAssocID="{D639AEC6-BEE1-4A72-A8B7-CDF3D38B822B}" presName="spaceRect" presStyleCnt="0"/>
      <dgm:spPr/>
    </dgm:pt>
    <dgm:pt modelId="{B81B2685-F786-4E1D-B4B8-F397F52E8BC0}" type="pres">
      <dgm:prSet presAssocID="{D639AEC6-BEE1-4A72-A8B7-CDF3D38B822B}" presName="textRect" presStyleLbl="revTx" presStyleIdx="3" presStyleCnt="5">
        <dgm:presLayoutVars>
          <dgm:chMax val="1"/>
          <dgm:chPref val="1"/>
        </dgm:presLayoutVars>
      </dgm:prSet>
      <dgm:spPr/>
    </dgm:pt>
    <dgm:pt modelId="{B2158506-E461-48B7-A301-C5FB5F953A0D}" type="pres">
      <dgm:prSet presAssocID="{7198B7FD-E71D-4E35-9549-FA8E14A669F6}" presName="sibTrans" presStyleCnt="0"/>
      <dgm:spPr/>
    </dgm:pt>
    <dgm:pt modelId="{1DF24E94-8176-4FFC-8B27-B60E891F9619}" type="pres">
      <dgm:prSet presAssocID="{E634BFDE-32C4-44ED-B045-7E25305570F9}" presName="compNode" presStyleCnt="0"/>
      <dgm:spPr/>
    </dgm:pt>
    <dgm:pt modelId="{946F1E40-A88B-4C10-AAB7-F5405DB97635}" type="pres">
      <dgm:prSet presAssocID="{E634BFDE-32C4-44ED-B045-7E25305570F9}" presName="iconBgRect" presStyleLbl="bgShp" presStyleIdx="4" presStyleCnt="5"/>
      <dgm:spPr/>
    </dgm:pt>
    <dgm:pt modelId="{8E88F4E5-1930-433B-B923-8388D433BAC1}" type="pres">
      <dgm:prSet presAssocID="{E634BFDE-32C4-44ED-B045-7E25305570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4477A9A4-0007-4DDA-93DB-BBA0D608E28A}" type="pres">
      <dgm:prSet presAssocID="{E634BFDE-32C4-44ED-B045-7E25305570F9}" presName="spaceRect" presStyleCnt="0"/>
      <dgm:spPr/>
    </dgm:pt>
    <dgm:pt modelId="{70613A86-0413-4138-AE7A-4D8B045AFA3F}" type="pres">
      <dgm:prSet presAssocID="{E634BFDE-32C4-44ED-B045-7E25305570F9}" presName="textRect" presStyleLbl="revTx" presStyleIdx="4" presStyleCnt="5">
        <dgm:presLayoutVars>
          <dgm:chMax val="1"/>
          <dgm:chPref val="1"/>
        </dgm:presLayoutVars>
      </dgm:prSet>
      <dgm:spPr/>
    </dgm:pt>
  </dgm:ptLst>
  <dgm:cxnLst>
    <dgm:cxn modelId="{4EDC6138-3C94-4603-9E0E-17D7045756ED}" type="presOf" srcId="{9C7EDAB2-34DA-4ECC-A0FD-CE141A4A9BA3}" destId="{CAE0B2C4-E6B6-41E7-BF8C-241942A3107A}" srcOrd="0" destOrd="0" presId="urn:microsoft.com/office/officeart/2018/5/layout/IconCircleLabelList"/>
    <dgm:cxn modelId="{3063523B-55F3-40CA-A2EB-058399181D49}" type="presOf" srcId="{9F40A750-E46A-47AF-9929-6760B60C8F5D}" destId="{9F040107-85C0-4838-955D-D36CCDEEF9A4}" srcOrd="0" destOrd="0" presId="urn:microsoft.com/office/officeart/2018/5/layout/IconCircleLabelList"/>
    <dgm:cxn modelId="{AABA2E5F-665A-491F-94D9-FB72BC2E5E7E}" srcId="{EE7A8E31-73EB-4545-A0FE-E48B74FE0198}" destId="{E634BFDE-32C4-44ED-B045-7E25305570F9}" srcOrd="4" destOrd="0" parTransId="{924375D7-88B2-4094-A6DE-30262A6597F2}" sibTransId="{C9D1887F-B888-48F5-9401-11A969DC45C5}"/>
    <dgm:cxn modelId="{C617B567-630A-458A-AF15-63573F40D839}" srcId="{EE7A8E31-73EB-4545-A0FE-E48B74FE0198}" destId="{D639AEC6-BEE1-4A72-A8B7-CDF3D38B822B}" srcOrd="3" destOrd="0" parTransId="{2BD8AF3E-4E98-4C97-A6D0-E5DF5187B78C}" sibTransId="{7198B7FD-E71D-4E35-9549-FA8E14A669F6}"/>
    <dgm:cxn modelId="{5EDB9E84-3BEA-4B6C-BBE3-E8EBFDEB237A}" srcId="{EE7A8E31-73EB-4545-A0FE-E48B74FE0198}" destId="{9F40A750-E46A-47AF-9929-6760B60C8F5D}" srcOrd="1" destOrd="0" parTransId="{B7935C43-785F-41A7-A8B7-73A47C3BAF7B}" sibTransId="{6A4EDE2B-F47A-41A9-90F4-01916D1661A5}"/>
    <dgm:cxn modelId="{14BF66A4-63DE-4697-8795-4D5806A31196}" type="presOf" srcId="{D639AEC6-BEE1-4A72-A8B7-CDF3D38B822B}" destId="{B81B2685-F786-4E1D-B4B8-F397F52E8BC0}" srcOrd="0" destOrd="0" presId="urn:microsoft.com/office/officeart/2018/5/layout/IconCircleLabelList"/>
    <dgm:cxn modelId="{E08557B1-3EDC-460D-AF5A-9E4BDEDC6F1B}" srcId="{EE7A8E31-73EB-4545-A0FE-E48B74FE0198}" destId="{9C7EDAB2-34DA-4ECC-A0FD-CE141A4A9BA3}" srcOrd="2" destOrd="0" parTransId="{8DE9391A-E3C8-4D78-8219-1F176E71B092}" sibTransId="{8EBFBF24-3C9C-4AB8-8D49-5C27B5CB5456}"/>
    <dgm:cxn modelId="{4F9BAFD2-5145-429A-BBF8-A1F68387A31A}" srcId="{EE7A8E31-73EB-4545-A0FE-E48B74FE0198}" destId="{30BD8C16-9771-4A7E-A497-55192B57836D}" srcOrd="0" destOrd="0" parTransId="{3BC9263B-D88B-4203-9C4A-9265A7A4B97E}" sibTransId="{C191AA18-2192-47D7-8232-4BE722A09D36}"/>
    <dgm:cxn modelId="{5C5701D9-5CCB-4590-9F5A-B43E72DFB93B}" type="presOf" srcId="{E634BFDE-32C4-44ED-B045-7E25305570F9}" destId="{70613A86-0413-4138-AE7A-4D8B045AFA3F}" srcOrd="0" destOrd="0" presId="urn:microsoft.com/office/officeart/2018/5/layout/IconCircleLabelList"/>
    <dgm:cxn modelId="{69A92CDC-925F-4370-ACC0-0111EA87837F}" type="presOf" srcId="{30BD8C16-9771-4A7E-A497-55192B57836D}" destId="{010CF378-C470-4AAF-93B4-E0EE8180DB67}" srcOrd="0" destOrd="0" presId="urn:microsoft.com/office/officeart/2018/5/layout/IconCircleLabelList"/>
    <dgm:cxn modelId="{8F498DE0-1538-40E4-B80C-C6C3D410D87B}" type="presOf" srcId="{EE7A8E31-73EB-4545-A0FE-E48B74FE0198}" destId="{46CBB766-2EFD-444C-8EFC-0E5FC83B3D9E}" srcOrd="0" destOrd="0" presId="urn:microsoft.com/office/officeart/2018/5/layout/IconCircleLabelList"/>
    <dgm:cxn modelId="{AB5FA1B3-19DC-4097-88E8-53F34D6A758C}" type="presParOf" srcId="{46CBB766-2EFD-444C-8EFC-0E5FC83B3D9E}" destId="{9CC174EC-BA8D-4474-A2F4-4CE1429E446E}" srcOrd="0" destOrd="0" presId="urn:microsoft.com/office/officeart/2018/5/layout/IconCircleLabelList"/>
    <dgm:cxn modelId="{E16174B3-4453-4EA7-9915-5015BD2017C6}" type="presParOf" srcId="{9CC174EC-BA8D-4474-A2F4-4CE1429E446E}" destId="{D21B15E6-6CB0-4C44-9AF1-6C17C76B35E2}" srcOrd="0" destOrd="0" presId="urn:microsoft.com/office/officeart/2018/5/layout/IconCircleLabelList"/>
    <dgm:cxn modelId="{E086D4DC-2564-4006-A54A-46A2D27496EB}" type="presParOf" srcId="{9CC174EC-BA8D-4474-A2F4-4CE1429E446E}" destId="{73DAD9C5-0D30-44AF-B888-02C77351A62F}" srcOrd="1" destOrd="0" presId="urn:microsoft.com/office/officeart/2018/5/layout/IconCircleLabelList"/>
    <dgm:cxn modelId="{A020D53F-5C02-4620-901F-80C0123BA9A7}" type="presParOf" srcId="{9CC174EC-BA8D-4474-A2F4-4CE1429E446E}" destId="{E6555008-65F4-4EBF-B51B-0289D553C54C}" srcOrd="2" destOrd="0" presId="urn:microsoft.com/office/officeart/2018/5/layout/IconCircleLabelList"/>
    <dgm:cxn modelId="{4DB12F82-2160-4742-B608-98A54C22D278}" type="presParOf" srcId="{9CC174EC-BA8D-4474-A2F4-4CE1429E446E}" destId="{010CF378-C470-4AAF-93B4-E0EE8180DB67}" srcOrd="3" destOrd="0" presId="urn:microsoft.com/office/officeart/2018/5/layout/IconCircleLabelList"/>
    <dgm:cxn modelId="{155A5800-F450-487D-80D5-9C01B7D3FE77}" type="presParOf" srcId="{46CBB766-2EFD-444C-8EFC-0E5FC83B3D9E}" destId="{9A24625B-7C56-4C17-9995-8A6D289E7BEB}" srcOrd="1" destOrd="0" presId="urn:microsoft.com/office/officeart/2018/5/layout/IconCircleLabelList"/>
    <dgm:cxn modelId="{A8EE3B7C-0FF5-492A-9F95-D9E2A3FC731A}" type="presParOf" srcId="{46CBB766-2EFD-444C-8EFC-0E5FC83B3D9E}" destId="{00B9930C-51EE-43B3-A33D-F80D1D378F80}" srcOrd="2" destOrd="0" presId="urn:microsoft.com/office/officeart/2018/5/layout/IconCircleLabelList"/>
    <dgm:cxn modelId="{7F588D92-A803-4322-8F2E-78C21A536904}" type="presParOf" srcId="{00B9930C-51EE-43B3-A33D-F80D1D378F80}" destId="{6DBC2947-6E56-49A0-8259-E9CBE5BA2B0E}" srcOrd="0" destOrd="0" presId="urn:microsoft.com/office/officeart/2018/5/layout/IconCircleLabelList"/>
    <dgm:cxn modelId="{DA1B426C-7B6C-4223-866D-453BBC268CA6}" type="presParOf" srcId="{00B9930C-51EE-43B3-A33D-F80D1D378F80}" destId="{8FC8999E-2AE3-4F5E-ADD4-651CF27EAC58}" srcOrd="1" destOrd="0" presId="urn:microsoft.com/office/officeart/2018/5/layout/IconCircleLabelList"/>
    <dgm:cxn modelId="{25CE1BDE-84C4-44C7-A263-B27B136ED86D}" type="presParOf" srcId="{00B9930C-51EE-43B3-A33D-F80D1D378F80}" destId="{59A2D8BA-3DAB-478D-A4F4-94FA4CDF5356}" srcOrd="2" destOrd="0" presId="urn:microsoft.com/office/officeart/2018/5/layout/IconCircleLabelList"/>
    <dgm:cxn modelId="{450116AF-2654-472B-A568-B7A6E64CF1B0}" type="presParOf" srcId="{00B9930C-51EE-43B3-A33D-F80D1D378F80}" destId="{9F040107-85C0-4838-955D-D36CCDEEF9A4}" srcOrd="3" destOrd="0" presId="urn:microsoft.com/office/officeart/2018/5/layout/IconCircleLabelList"/>
    <dgm:cxn modelId="{120C02B2-630B-40BB-8D29-29D6A89A8B5C}" type="presParOf" srcId="{46CBB766-2EFD-444C-8EFC-0E5FC83B3D9E}" destId="{3926DFD4-879A-4518-A1B8-598422B96F7B}" srcOrd="3" destOrd="0" presId="urn:microsoft.com/office/officeart/2018/5/layout/IconCircleLabelList"/>
    <dgm:cxn modelId="{B750B759-CDF7-4B64-96E4-F98F6DD0F414}" type="presParOf" srcId="{46CBB766-2EFD-444C-8EFC-0E5FC83B3D9E}" destId="{1055AA99-FC9C-498D-9C46-F28DB9C4F9AB}" srcOrd="4" destOrd="0" presId="urn:microsoft.com/office/officeart/2018/5/layout/IconCircleLabelList"/>
    <dgm:cxn modelId="{555DECC1-12FD-4B66-B1D6-F4A26E2DEBF8}" type="presParOf" srcId="{1055AA99-FC9C-498D-9C46-F28DB9C4F9AB}" destId="{ED2C00B1-8D1C-4A19-A405-A112A9521A51}" srcOrd="0" destOrd="0" presId="urn:microsoft.com/office/officeart/2018/5/layout/IconCircleLabelList"/>
    <dgm:cxn modelId="{1F7A07B7-555E-40C5-BD88-CDC60984D043}" type="presParOf" srcId="{1055AA99-FC9C-498D-9C46-F28DB9C4F9AB}" destId="{948D2C8A-7810-483A-97D7-53FC01216045}" srcOrd="1" destOrd="0" presId="urn:microsoft.com/office/officeart/2018/5/layout/IconCircleLabelList"/>
    <dgm:cxn modelId="{A23AE4BA-A96D-4AA6-B903-482C13234E2D}" type="presParOf" srcId="{1055AA99-FC9C-498D-9C46-F28DB9C4F9AB}" destId="{540AAE99-9780-49BB-B70F-AEF2A06E9EEA}" srcOrd="2" destOrd="0" presId="urn:microsoft.com/office/officeart/2018/5/layout/IconCircleLabelList"/>
    <dgm:cxn modelId="{1B2EACDC-897A-4EDE-BC0B-993126DF67B5}" type="presParOf" srcId="{1055AA99-FC9C-498D-9C46-F28DB9C4F9AB}" destId="{CAE0B2C4-E6B6-41E7-BF8C-241942A3107A}" srcOrd="3" destOrd="0" presId="urn:microsoft.com/office/officeart/2018/5/layout/IconCircleLabelList"/>
    <dgm:cxn modelId="{15FA042D-8F08-4962-88A5-EBA8020ABDE0}" type="presParOf" srcId="{46CBB766-2EFD-444C-8EFC-0E5FC83B3D9E}" destId="{263BD7C8-3B9C-477D-8298-53C3305FEF1E}" srcOrd="5" destOrd="0" presId="urn:microsoft.com/office/officeart/2018/5/layout/IconCircleLabelList"/>
    <dgm:cxn modelId="{2F9B3558-B643-4053-BE6D-CA198D83D2FC}" type="presParOf" srcId="{46CBB766-2EFD-444C-8EFC-0E5FC83B3D9E}" destId="{99D4A843-C020-4B47-AEF2-12B155FCBBF7}" srcOrd="6" destOrd="0" presId="urn:microsoft.com/office/officeart/2018/5/layout/IconCircleLabelList"/>
    <dgm:cxn modelId="{19238D67-0577-4C67-85FD-C0121973348D}" type="presParOf" srcId="{99D4A843-C020-4B47-AEF2-12B155FCBBF7}" destId="{628C4A8B-8C16-4764-BAB8-CD7F0C1C78D2}" srcOrd="0" destOrd="0" presId="urn:microsoft.com/office/officeart/2018/5/layout/IconCircleLabelList"/>
    <dgm:cxn modelId="{4F9C0929-F97D-4C2B-B609-21DDCBCBBAEC}" type="presParOf" srcId="{99D4A843-C020-4B47-AEF2-12B155FCBBF7}" destId="{15E02894-3343-488A-A49D-2AE9C89CA31C}" srcOrd="1" destOrd="0" presId="urn:microsoft.com/office/officeart/2018/5/layout/IconCircleLabelList"/>
    <dgm:cxn modelId="{689CC1BA-F802-4C45-A204-2DD5CD7DB9AD}" type="presParOf" srcId="{99D4A843-C020-4B47-AEF2-12B155FCBBF7}" destId="{1E8115D0-5577-4D15-A6B5-5EBD03C488EE}" srcOrd="2" destOrd="0" presId="urn:microsoft.com/office/officeart/2018/5/layout/IconCircleLabelList"/>
    <dgm:cxn modelId="{321144AA-15C0-428D-98B2-308959D37D67}" type="presParOf" srcId="{99D4A843-C020-4B47-AEF2-12B155FCBBF7}" destId="{B81B2685-F786-4E1D-B4B8-F397F52E8BC0}" srcOrd="3" destOrd="0" presId="urn:microsoft.com/office/officeart/2018/5/layout/IconCircleLabelList"/>
    <dgm:cxn modelId="{4B0273B9-45F0-4164-AE5F-8D74C4CB7FE5}" type="presParOf" srcId="{46CBB766-2EFD-444C-8EFC-0E5FC83B3D9E}" destId="{B2158506-E461-48B7-A301-C5FB5F953A0D}" srcOrd="7" destOrd="0" presId="urn:microsoft.com/office/officeart/2018/5/layout/IconCircleLabelList"/>
    <dgm:cxn modelId="{D0E7BF5B-39DE-4852-A09D-08FE6E209DC3}" type="presParOf" srcId="{46CBB766-2EFD-444C-8EFC-0E5FC83B3D9E}" destId="{1DF24E94-8176-4FFC-8B27-B60E891F9619}" srcOrd="8" destOrd="0" presId="urn:microsoft.com/office/officeart/2018/5/layout/IconCircleLabelList"/>
    <dgm:cxn modelId="{1F97CB52-26C3-4743-9464-1F5630F3D7CD}" type="presParOf" srcId="{1DF24E94-8176-4FFC-8B27-B60E891F9619}" destId="{946F1E40-A88B-4C10-AAB7-F5405DB97635}" srcOrd="0" destOrd="0" presId="urn:microsoft.com/office/officeart/2018/5/layout/IconCircleLabelList"/>
    <dgm:cxn modelId="{10E6EFA2-C887-4AC4-A7C9-9B922CA9E796}" type="presParOf" srcId="{1DF24E94-8176-4FFC-8B27-B60E891F9619}" destId="{8E88F4E5-1930-433B-B923-8388D433BAC1}" srcOrd="1" destOrd="0" presId="urn:microsoft.com/office/officeart/2018/5/layout/IconCircleLabelList"/>
    <dgm:cxn modelId="{A355E7BF-92F0-406B-85BE-A98B088C1EC3}" type="presParOf" srcId="{1DF24E94-8176-4FFC-8B27-B60E891F9619}" destId="{4477A9A4-0007-4DDA-93DB-BBA0D608E28A}" srcOrd="2" destOrd="0" presId="urn:microsoft.com/office/officeart/2018/5/layout/IconCircleLabelList"/>
    <dgm:cxn modelId="{9DD37976-0140-4849-8C8C-B9DBBE2A2E37}" type="presParOf" srcId="{1DF24E94-8176-4FFC-8B27-B60E891F9619}" destId="{70613A86-0413-4138-AE7A-4D8B045AFA3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472160-8CE3-4A3B-AA72-EA27FD082AB4}"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9975C352-88FD-4B4D-A339-15F1E16CC8BE}">
      <dgm:prSet/>
      <dgm:spPr/>
      <dgm:t>
        <a:bodyPr/>
        <a:lstStyle/>
        <a:p>
          <a:r>
            <a:rPr lang="he-IL"/>
            <a:t>על סמך המאמרים השונים , החומר הנלווה והייעוץ שקיבלתי , הכנתי ריכוז מסכם על הווירוס, מקורותיו, ההפצה שלו בעולם, ההשפעה על מערכת החיסון, הסקר הוא חלק חשוב להבנת הנושא כדי להתקדם לעבר המחקר עצמו </a:t>
          </a:r>
          <a:endParaRPr lang="en-US"/>
        </a:p>
      </dgm:t>
    </dgm:pt>
    <dgm:pt modelId="{4C42736C-AF81-4F45-B4BA-5FED62395F93}" type="parTrans" cxnId="{205B59C9-86D1-40D3-944C-207B62FEB20B}">
      <dgm:prSet/>
      <dgm:spPr/>
      <dgm:t>
        <a:bodyPr/>
        <a:lstStyle/>
        <a:p>
          <a:endParaRPr lang="en-US"/>
        </a:p>
      </dgm:t>
    </dgm:pt>
    <dgm:pt modelId="{C7D5F947-73C1-4A63-B92C-B63735702BC7}" type="sibTrans" cxnId="{205B59C9-86D1-40D3-944C-207B62FEB20B}">
      <dgm:prSet/>
      <dgm:spPr/>
      <dgm:t>
        <a:bodyPr/>
        <a:lstStyle/>
        <a:p>
          <a:endParaRPr lang="en-US"/>
        </a:p>
      </dgm:t>
    </dgm:pt>
    <dgm:pt modelId="{BD13BFA8-28FC-47E7-9E48-8577B65B6E52}">
      <dgm:prSet/>
      <dgm:spPr/>
      <dgm:t>
        <a:bodyPr/>
        <a:lstStyle/>
        <a:p>
          <a:r>
            <a:rPr lang="he-IL"/>
            <a:t>נבחנו שאלות מחקר שונות שעלו לי בקריאת החומרים ולאחר התייעצות עם המנחים של העבודה הוחלט על שאלות המחקר</a:t>
          </a:r>
          <a:endParaRPr lang="en-US"/>
        </a:p>
      </dgm:t>
    </dgm:pt>
    <dgm:pt modelId="{140EFC3B-9D58-4170-A007-5F0BF3A0B6A4}" type="parTrans" cxnId="{1AE95A24-5B80-4F03-B067-E870B6743D89}">
      <dgm:prSet/>
      <dgm:spPr/>
      <dgm:t>
        <a:bodyPr/>
        <a:lstStyle/>
        <a:p>
          <a:endParaRPr lang="en-US"/>
        </a:p>
      </dgm:t>
    </dgm:pt>
    <dgm:pt modelId="{FFEA1FD7-045A-4AE4-97EC-1A61073E0DD8}" type="sibTrans" cxnId="{1AE95A24-5B80-4F03-B067-E870B6743D89}">
      <dgm:prSet/>
      <dgm:spPr/>
      <dgm:t>
        <a:bodyPr/>
        <a:lstStyle/>
        <a:p>
          <a:endParaRPr lang="en-US"/>
        </a:p>
      </dgm:t>
    </dgm:pt>
    <dgm:pt modelId="{A87ABEE0-DF88-4CD7-BC24-54337E834D16}" type="pres">
      <dgm:prSet presAssocID="{BC472160-8CE3-4A3B-AA72-EA27FD082AB4}" presName="Name0" presStyleCnt="0">
        <dgm:presLayoutVars>
          <dgm:dir/>
          <dgm:animLvl val="lvl"/>
          <dgm:resizeHandles val="exact"/>
        </dgm:presLayoutVars>
      </dgm:prSet>
      <dgm:spPr/>
    </dgm:pt>
    <dgm:pt modelId="{D8AFD107-6050-4DFD-9F03-FE0DE6CB2BE0}" type="pres">
      <dgm:prSet presAssocID="{BD13BFA8-28FC-47E7-9E48-8577B65B6E52}" presName="boxAndChildren" presStyleCnt="0"/>
      <dgm:spPr/>
    </dgm:pt>
    <dgm:pt modelId="{2C4D4BAF-2732-4B27-AA62-A28CE92864D2}" type="pres">
      <dgm:prSet presAssocID="{BD13BFA8-28FC-47E7-9E48-8577B65B6E52}" presName="parentTextBox" presStyleLbl="node1" presStyleIdx="0" presStyleCnt="2"/>
      <dgm:spPr/>
    </dgm:pt>
    <dgm:pt modelId="{078BD594-9158-48A8-A001-0913AAF1DCAC}" type="pres">
      <dgm:prSet presAssocID="{C7D5F947-73C1-4A63-B92C-B63735702BC7}" presName="sp" presStyleCnt="0"/>
      <dgm:spPr/>
    </dgm:pt>
    <dgm:pt modelId="{8D589C94-0EAC-4C57-A3BB-054EB2465DC1}" type="pres">
      <dgm:prSet presAssocID="{9975C352-88FD-4B4D-A339-15F1E16CC8BE}" presName="arrowAndChildren" presStyleCnt="0"/>
      <dgm:spPr/>
    </dgm:pt>
    <dgm:pt modelId="{72361041-4011-4382-B4E9-11A22E9F4083}" type="pres">
      <dgm:prSet presAssocID="{9975C352-88FD-4B4D-A339-15F1E16CC8BE}" presName="parentTextArrow" presStyleLbl="node1" presStyleIdx="1" presStyleCnt="2"/>
      <dgm:spPr/>
    </dgm:pt>
  </dgm:ptLst>
  <dgm:cxnLst>
    <dgm:cxn modelId="{1AE95A24-5B80-4F03-B067-E870B6743D89}" srcId="{BC472160-8CE3-4A3B-AA72-EA27FD082AB4}" destId="{BD13BFA8-28FC-47E7-9E48-8577B65B6E52}" srcOrd="1" destOrd="0" parTransId="{140EFC3B-9D58-4170-A007-5F0BF3A0B6A4}" sibTransId="{FFEA1FD7-045A-4AE4-97EC-1A61073E0DD8}"/>
    <dgm:cxn modelId="{54B86A80-257D-4CD6-915B-11E938FC2F98}" type="presOf" srcId="{BC472160-8CE3-4A3B-AA72-EA27FD082AB4}" destId="{A87ABEE0-DF88-4CD7-BC24-54337E834D16}" srcOrd="0" destOrd="0" presId="urn:microsoft.com/office/officeart/2005/8/layout/process4"/>
    <dgm:cxn modelId="{205B59C9-86D1-40D3-944C-207B62FEB20B}" srcId="{BC472160-8CE3-4A3B-AA72-EA27FD082AB4}" destId="{9975C352-88FD-4B4D-A339-15F1E16CC8BE}" srcOrd="0" destOrd="0" parTransId="{4C42736C-AF81-4F45-B4BA-5FED62395F93}" sibTransId="{C7D5F947-73C1-4A63-B92C-B63735702BC7}"/>
    <dgm:cxn modelId="{BB2654DE-512B-46AE-A123-10381308BA92}" type="presOf" srcId="{BD13BFA8-28FC-47E7-9E48-8577B65B6E52}" destId="{2C4D4BAF-2732-4B27-AA62-A28CE92864D2}" srcOrd="0" destOrd="0" presId="urn:microsoft.com/office/officeart/2005/8/layout/process4"/>
    <dgm:cxn modelId="{FA5BD3E3-C798-42D7-A651-42995C65E5CD}" type="presOf" srcId="{9975C352-88FD-4B4D-A339-15F1E16CC8BE}" destId="{72361041-4011-4382-B4E9-11A22E9F4083}" srcOrd="0" destOrd="0" presId="urn:microsoft.com/office/officeart/2005/8/layout/process4"/>
    <dgm:cxn modelId="{62DB1723-6168-4C94-A17C-03F6B966DC2C}" type="presParOf" srcId="{A87ABEE0-DF88-4CD7-BC24-54337E834D16}" destId="{D8AFD107-6050-4DFD-9F03-FE0DE6CB2BE0}" srcOrd="0" destOrd="0" presId="urn:microsoft.com/office/officeart/2005/8/layout/process4"/>
    <dgm:cxn modelId="{45BD0879-3D82-4C36-9179-D4988813FA20}" type="presParOf" srcId="{D8AFD107-6050-4DFD-9F03-FE0DE6CB2BE0}" destId="{2C4D4BAF-2732-4B27-AA62-A28CE92864D2}" srcOrd="0" destOrd="0" presId="urn:microsoft.com/office/officeart/2005/8/layout/process4"/>
    <dgm:cxn modelId="{D47665DB-ED9D-4BBC-AA4D-2C998948A906}" type="presParOf" srcId="{A87ABEE0-DF88-4CD7-BC24-54337E834D16}" destId="{078BD594-9158-48A8-A001-0913AAF1DCAC}" srcOrd="1" destOrd="0" presId="urn:microsoft.com/office/officeart/2005/8/layout/process4"/>
    <dgm:cxn modelId="{F990F2B3-9E4B-4A83-9AAF-35D6EE51D367}" type="presParOf" srcId="{A87ABEE0-DF88-4CD7-BC24-54337E834D16}" destId="{8D589C94-0EAC-4C57-A3BB-054EB2465DC1}" srcOrd="2" destOrd="0" presId="urn:microsoft.com/office/officeart/2005/8/layout/process4"/>
    <dgm:cxn modelId="{9A09D381-9B30-465B-AE80-D356D725C210}" type="presParOf" srcId="{8D589C94-0EAC-4C57-A3BB-054EB2465DC1}" destId="{72361041-4011-4382-B4E9-11A22E9F408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E1E9B0-D1C7-4C6E-93B7-716A3C4E609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CC13C72-3E36-4977-B759-91F5DD3C9FF4}">
      <dgm:prSet/>
      <dgm:spPr/>
      <dgm:t>
        <a:bodyPr/>
        <a:lstStyle/>
        <a:p>
          <a:pPr algn="r" rtl="1"/>
          <a:r>
            <a:rPr lang="he-IL" dirty="0"/>
            <a:t>האם ניתן לזהות באמצעות ניתוחים ביו אינפורמטיביים מוטציות בחלבון ה-</a:t>
          </a:r>
          <a:r>
            <a:rPr lang="en-US" dirty="0"/>
            <a:t>Spike </a:t>
          </a:r>
          <a:r>
            <a:rPr lang="he-IL" dirty="0"/>
            <a:t>שמקנות לנגיף </a:t>
          </a:r>
          <a:r>
            <a:rPr lang="en-US" dirty="0"/>
            <a:t>SARS-CoV-2 </a:t>
          </a:r>
          <a:r>
            <a:rPr lang="he-IL" dirty="0"/>
            <a:t>יכולת להתחמק מהצגתו לתאי </a:t>
          </a:r>
          <a:r>
            <a:rPr lang="en-US" dirty="0"/>
            <a:t>T </a:t>
          </a:r>
          <a:r>
            <a:rPr lang="he-IL" dirty="0"/>
            <a:t> אנושיים מסוג </a:t>
          </a:r>
          <a:r>
            <a:rPr lang="en-US" dirty="0"/>
            <a:t>CD8</a:t>
          </a:r>
          <a:r>
            <a:rPr lang="he-IL" dirty="0"/>
            <a:t>?</a:t>
          </a:r>
          <a:endParaRPr lang="en-US" dirty="0"/>
        </a:p>
      </dgm:t>
    </dgm:pt>
    <dgm:pt modelId="{F01C0931-6F5C-41EB-A2E1-F5D2B77E752B}" type="parTrans" cxnId="{95064139-C4E2-4F60-BFC2-07A155DFD08E}">
      <dgm:prSet/>
      <dgm:spPr/>
      <dgm:t>
        <a:bodyPr/>
        <a:lstStyle/>
        <a:p>
          <a:endParaRPr lang="en-US"/>
        </a:p>
      </dgm:t>
    </dgm:pt>
    <dgm:pt modelId="{45D986EB-F21C-4E61-BA5F-E35D78F53A45}" type="sibTrans" cxnId="{95064139-C4E2-4F60-BFC2-07A155DFD08E}">
      <dgm:prSet/>
      <dgm:spPr/>
      <dgm:t>
        <a:bodyPr/>
        <a:lstStyle/>
        <a:p>
          <a:endParaRPr lang="en-US"/>
        </a:p>
      </dgm:t>
    </dgm:pt>
    <dgm:pt modelId="{74CEC0DD-5943-4836-8CF3-25392C424A56}">
      <dgm:prSet/>
      <dgm:spPr/>
      <dgm:t>
        <a:bodyPr/>
        <a:lstStyle/>
        <a:p>
          <a:pPr algn="r" rtl="1"/>
          <a:r>
            <a:rPr lang="he-IL" dirty="0"/>
            <a:t>מה ההשפעה של מוטציות בחלבון ה-</a:t>
          </a:r>
          <a:r>
            <a:rPr lang="en-US" dirty="0"/>
            <a:t>Spike</a:t>
          </a:r>
          <a:r>
            <a:rPr lang="he-IL" dirty="0"/>
            <a:t> על גורמים שונים בתהליך הצגת פפטידים על גבי ה-</a:t>
          </a:r>
          <a:r>
            <a:rPr lang="en-US" dirty="0"/>
            <a:t>HLA</a:t>
          </a:r>
          <a:r>
            <a:rPr lang="he-IL" dirty="0"/>
            <a:t> לתאי </a:t>
          </a:r>
          <a:r>
            <a:rPr lang="en-US" dirty="0"/>
            <a:t>T</a:t>
          </a:r>
          <a:r>
            <a:rPr lang="he-IL" dirty="0"/>
            <a:t> מסוג </a:t>
          </a:r>
          <a:r>
            <a:rPr lang="en-US" dirty="0"/>
            <a:t>CD8</a:t>
          </a:r>
          <a:r>
            <a:rPr lang="he-IL" dirty="0"/>
            <a:t>?</a:t>
          </a:r>
          <a:endParaRPr lang="en-US" dirty="0"/>
        </a:p>
      </dgm:t>
    </dgm:pt>
    <dgm:pt modelId="{DC1216C7-1E81-4938-B30D-80F5D6D263CF}" type="parTrans" cxnId="{3E021DA1-7DBF-4288-8493-9DCC7CB7FCC5}">
      <dgm:prSet/>
      <dgm:spPr/>
      <dgm:t>
        <a:bodyPr/>
        <a:lstStyle/>
        <a:p>
          <a:endParaRPr lang="en-US"/>
        </a:p>
      </dgm:t>
    </dgm:pt>
    <dgm:pt modelId="{2DCE715E-0D89-4923-91C3-69BA3DA50274}" type="sibTrans" cxnId="{3E021DA1-7DBF-4288-8493-9DCC7CB7FCC5}">
      <dgm:prSet/>
      <dgm:spPr/>
      <dgm:t>
        <a:bodyPr/>
        <a:lstStyle/>
        <a:p>
          <a:endParaRPr lang="en-US"/>
        </a:p>
      </dgm:t>
    </dgm:pt>
    <dgm:pt modelId="{0BE3645B-A7BF-47DE-BE66-C0F001D9D3E6}" type="pres">
      <dgm:prSet presAssocID="{3DE1E9B0-D1C7-4C6E-93B7-716A3C4E6091}" presName="root" presStyleCnt="0">
        <dgm:presLayoutVars>
          <dgm:dir/>
          <dgm:resizeHandles val="exact"/>
        </dgm:presLayoutVars>
      </dgm:prSet>
      <dgm:spPr/>
    </dgm:pt>
    <dgm:pt modelId="{5DBBCABC-2F58-4EB4-AF7E-19289D056AA8}" type="pres">
      <dgm:prSet presAssocID="{ACC13C72-3E36-4977-B759-91F5DD3C9FF4}" presName="compNode" presStyleCnt="0"/>
      <dgm:spPr/>
    </dgm:pt>
    <dgm:pt modelId="{3047194D-5A60-4BAC-86C1-51C7E11BFD86}" type="pres">
      <dgm:prSet presAssocID="{ACC13C72-3E36-4977-B759-91F5DD3C9FF4}" presName="bgRect" presStyleLbl="bgShp" presStyleIdx="0" presStyleCnt="2"/>
      <dgm:spPr/>
    </dgm:pt>
    <dgm:pt modelId="{9E97655D-D8AB-4CED-B495-6019D4F2B42A}" type="pres">
      <dgm:prSet presAssocID="{ACC13C72-3E36-4977-B759-91F5DD3C9FF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073B8C5E-A132-4094-9FAF-CD0C78C9BD48}" type="pres">
      <dgm:prSet presAssocID="{ACC13C72-3E36-4977-B759-91F5DD3C9FF4}" presName="spaceRect" presStyleCnt="0"/>
      <dgm:spPr/>
    </dgm:pt>
    <dgm:pt modelId="{71CEF657-6A7D-4CA5-9FB0-788533AE88DD}" type="pres">
      <dgm:prSet presAssocID="{ACC13C72-3E36-4977-B759-91F5DD3C9FF4}" presName="parTx" presStyleLbl="revTx" presStyleIdx="0" presStyleCnt="2">
        <dgm:presLayoutVars>
          <dgm:chMax val="0"/>
          <dgm:chPref val="0"/>
        </dgm:presLayoutVars>
      </dgm:prSet>
      <dgm:spPr/>
    </dgm:pt>
    <dgm:pt modelId="{20C7E366-1E6E-4A2F-A63D-EA88170D2B5C}" type="pres">
      <dgm:prSet presAssocID="{45D986EB-F21C-4E61-BA5F-E35D78F53A45}" presName="sibTrans" presStyleCnt="0"/>
      <dgm:spPr/>
    </dgm:pt>
    <dgm:pt modelId="{116E1D5F-8B38-4400-BBBC-EF3F451D7F79}" type="pres">
      <dgm:prSet presAssocID="{74CEC0DD-5943-4836-8CF3-25392C424A56}" presName="compNode" presStyleCnt="0"/>
      <dgm:spPr/>
    </dgm:pt>
    <dgm:pt modelId="{82F12E2D-FF5A-4287-BB7C-1A93964D2ABA}" type="pres">
      <dgm:prSet presAssocID="{74CEC0DD-5943-4836-8CF3-25392C424A56}" presName="bgRect" presStyleLbl="bgShp" presStyleIdx="1" presStyleCnt="2"/>
      <dgm:spPr/>
    </dgm:pt>
    <dgm:pt modelId="{FB21F3A4-11D4-4C8F-A216-A998700CE40F}" type="pres">
      <dgm:prSet presAssocID="{74CEC0DD-5943-4836-8CF3-25392C424A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BCB403E0-A0E4-4299-82A1-CBA3278158D1}" type="pres">
      <dgm:prSet presAssocID="{74CEC0DD-5943-4836-8CF3-25392C424A56}" presName="spaceRect" presStyleCnt="0"/>
      <dgm:spPr/>
    </dgm:pt>
    <dgm:pt modelId="{8F9C918C-10CB-478A-8F77-4F90012C63B2}" type="pres">
      <dgm:prSet presAssocID="{74CEC0DD-5943-4836-8CF3-25392C424A56}" presName="parTx" presStyleLbl="revTx" presStyleIdx="1" presStyleCnt="2">
        <dgm:presLayoutVars>
          <dgm:chMax val="0"/>
          <dgm:chPref val="0"/>
        </dgm:presLayoutVars>
      </dgm:prSet>
      <dgm:spPr/>
    </dgm:pt>
  </dgm:ptLst>
  <dgm:cxnLst>
    <dgm:cxn modelId="{95064139-C4E2-4F60-BFC2-07A155DFD08E}" srcId="{3DE1E9B0-D1C7-4C6E-93B7-716A3C4E6091}" destId="{ACC13C72-3E36-4977-B759-91F5DD3C9FF4}" srcOrd="0" destOrd="0" parTransId="{F01C0931-6F5C-41EB-A2E1-F5D2B77E752B}" sibTransId="{45D986EB-F21C-4E61-BA5F-E35D78F53A45}"/>
    <dgm:cxn modelId="{61050570-B812-49BE-BCFE-DDCC4BFB44D5}" type="presOf" srcId="{3DE1E9B0-D1C7-4C6E-93B7-716A3C4E6091}" destId="{0BE3645B-A7BF-47DE-BE66-C0F001D9D3E6}" srcOrd="0" destOrd="0" presId="urn:microsoft.com/office/officeart/2018/2/layout/IconVerticalSolidList"/>
    <dgm:cxn modelId="{3E021DA1-7DBF-4288-8493-9DCC7CB7FCC5}" srcId="{3DE1E9B0-D1C7-4C6E-93B7-716A3C4E6091}" destId="{74CEC0DD-5943-4836-8CF3-25392C424A56}" srcOrd="1" destOrd="0" parTransId="{DC1216C7-1E81-4938-B30D-80F5D6D263CF}" sibTransId="{2DCE715E-0D89-4923-91C3-69BA3DA50274}"/>
    <dgm:cxn modelId="{9336E3AF-6377-4CAC-AC31-D7CF77C09D94}" type="presOf" srcId="{74CEC0DD-5943-4836-8CF3-25392C424A56}" destId="{8F9C918C-10CB-478A-8F77-4F90012C63B2}" srcOrd="0" destOrd="0" presId="urn:microsoft.com/office/officeart/2018/2/layout/IconVerticalSolidList"/>
    <dgm:cxn modelId="{AA4B60DD-16B1-4770-8B22-BCF8339FED99}" type="presOf" srcId="{ACC13C72-3E36-4977-B759-91F5DD3C9FF4}" destId="{71CEF657-6A7D-4CA5-9FB0-788533AE88DD}" srcOrd="0" destOrd="0" presId="urn:microsoft.com/office/officeart/2018/2/layout/IconVerticalSolidList"/>
    <dgm:cxn modelId="{BE50DB6A-8F11-45A4-BFA4-038F5FFBCD16}" type="presParOf" srcId="{0BE3645B-A7BF-47DE-BE66-C0F001D9D3E6}" destId="{5DBBCABC-2F58-4EB4-AF7E-19289D056AA8}" srcOrd="0" destOrd="0" presId="urn:microsoft.com/office/officeart/2018/2/layout/IconVerticalSolidList"/>
    <dgm:cxn modelId="{EF696E02-04CA-46FD-A357-84444462A6D0}" type="presParOf" srcId="{5DBBCABC-2F58-4EB4-AF7E-19289D056AA8}" destId="{3047194D-5A60-4BAC-86C1-51C7E11BFD86}" srcOrd="0" destOrd="0" presId="urn:microsoft.com/office/officeart/2018/2/layout/IconVerticalSolidList"/>
    <dgm:cxn modelId="{77833367-C66C-42A3-8022-F23DF31CC4E4}" type="presParOf" srcId="{5DBBCABC-2F58-4EB4-AF7E-19289D056AA8}" destId="{9E97655D-D8AB-4CED-B495-6019D4F2B42A}" srcOrd="1" destOrd="0" presId="urn:microsoft.com/office/officeart/2018/2/layout/IconVerticalSolidList"/>
    <dgm:cxn modelId="{230AE5AB-39B1-4813-AD31-71CEB3E77616}" type="presParOf" srcId="{5DBBCABC-2F58-4EB4-AF7E-19289D056AA8}" destId="{073B8C5E-A132-4094-9FAF-CD0C78C9BD48}" srcOrd="2" destOrd="0" presId="urn:microsoft.com/office/officeart/2018/2/layout/IconVerticalSolidList"/>
    <dgm:cxn modelId="{46BE896F-2D33-46C8-A90E-E0C478DB8469}" type="presParOf" srcId="{5DBBCABC-2F58-4EB4-AF7E-19289D056AA8}" destId="{71CEF657-6A7D-4CA5-9FB0-788533AE88DD}" srcOrd="3" destOrd="0" presId="urn:microsoft.com/office/officeart/2018/2/layout/IconVerticalSolidList"/>
    <dgm:cxn modelId="{3904DC6D-C9CD-418A-B681-2F862B58BBB9}" type="presParOf" srcId="{0BE3645B-A7BF-47DE-BE66-C0F001D9D3E6}" destId="{20C7E366-1E6E-4A2F-A63D-EA88170D2B5C}" srcOrd="1" destOrd="0" presId="urn:microsoft.com/office/officeart/2018/2/layout/IconVerticalSolidList"/>
    <dgm:cxn modelId="{26600589-A787-4F71-B157-ED4B8E7E4A3D}" type="presParOf" srcId="{0BE3645B-A7BF-47DE-BE66-C0F001D9D3E6}" destId="{116E1D5F-8B38-4400-BBBC-EF3F451D7F79}" srcOrd="2" destOrd="0" presId="urn:microsoft.com/office/officeart/2018/2/layout/IconVerticalSolidList"/>
    <dgm:cxn modelId="{3E2595E8-6141-4607-BED3-81BBC286C181}" type="presParOf" srcId="{116E1D5F-8B38-4400-BBBC-EF3F451D7F79}" destId="{82F12E2D-FF5A-4287-BB7C-1A93964D2ABA}" srcOrd="0" destOrd="0" presId="urn:microsoft.com/office/officeart/2018/2/layout/IconVerticalSolidList"/>
    <dgm:cxn modelId="{E4D90BED-A031-48CB-AB8E-22AA4110AA1D}" type="presParOf" srcId="{116E1D5F-8B38-4400-BBBC-EF3F451D7F79}" destId="{FB21F3A4-11D4-4C8F-A216-A998700CE40F}" srcOrd="1" destOrd="0" presId="urn:microsoft.com/office/officeart/2018/2/layout/IconVerticalSolidList"/>
    <dgm:cxn modelId="{E0B7DA02-6FD8-48B4-8F16-1307F75DFEFB}" type="presParOf" srcId="{116E1D5F-8B38-4400-BBBC-EF3F451D7F79}" destId="{BCB403E0-A0E4-4299-82A1-CBA3278158D1}" srcOrd="2" destOrd="0" presId="urn:microsoft.com/office/officeart/2018/2/layout/IconVerticalSolidList"/>
    <dgm:cxn modelId="{BB192369-5EC9-41AB-904B-5153CF65A2FE}" type="presParOf" srcId="{116E1D5F-8B38-4400-BBBC-EF3F451D7F79}" destId="{8F9C918C-10CB-478A-8F77-4F90012C63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3FB614-D144-4054-A5C5-80422AF354F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681975-9798-4868-8577-E587A8888484}">
      <dgm:prSet custT="1"/>
      <dgm:spPr/>
      <dgm:t>
        <a:bodyPr/>
        <a:lstStyle/>
        <a:p>
          <a:pPr algn="r" rtl="1">
            <a:lnSpc>
              <a:spcPct val="100000"/>
            </a:lnSpc>
          </a:pPr>
          <a:r>
            <a:rPr lang="en-US" sz="1400" dirty="0"/>
            <a:t>Python</a:t>
          </a:r>
          <a:r>
            <a:rPr lang="he-IL" sz="1400" dirty="0"/>
            <a:t> – שפת תכנות דינאמית, מונחית עצמים עם קישוריות גבוהה לשפות אחרות. יכולות מעולות וגמישות לבניית טבלאות, איסוף נתונים ממקורות שונים, ניתוחים מתמטיים וסטטיסטים, פלטי מחשב בצורה של גרפים שונים</a:t>
          </a:r>
          <a:endParaRPr lang="en-US" sz="1400" dirty="0"/>
        </a:p>
      </dgm:t>
    </dgm:pt>
    <dgm:pt modelId="{C7F5352D-116C-4E8D-AD8F-AB219A477702}" type="parTrans" cxnId="{35099A49-0348-476D-8F52-6BAEF7FF600A}">
      <dgm:prSet/>
      <dgm:spPr/>
      <dgm:t>
        <a:bodyPr/>
        <a:lstStyle/>
        <a:p>
          <a:endParaRPr lang="en-US"/>
        </a:p>
      </dgm:t>
    </dgm:pt>
    <dgm:pt modelId="{A2C59685-CFA7-40C1-B299-7F4210D750C1}" type="sibTrans" cxnId="{35099A49-0348-476D-8F52-6BAEF7FF600A}">
      <dgm:prSet/>
      <dgm:spPr/>
      <dgm:t>
        <a:bodyPr/>
        <a:lstStyle/>
        <a:p>
          <a:pPr>
            <a:lnSpc>
              <a:spcPct val="100000"/>
            </a:lnSpc>
          </a:pPr>
          <a:endParaRPr lang="en-US"/>
        </a:p>
      </dgm:t>
    </dgm:pt>
    <dgm:pt modelId="{86181CE8-A41E-45DA-A632-1C4A1CFD6641}">
      <dgm:prSet custT="1"/>
      <dgm:spPr/>
      <dgm:t>
        <a:bodyPr/>
        <a:lstStyle/>
        <a:p>
          <a:pPr algn="r" rtl="1">
            <a:lnSpc>
              <a:spcPct val="100000"/>
            </a:lnSpc>
          </a:pPr>
          <a:r>
            <a:rPr lang="en-US" sz="1400" dirty="0"/>
            <a:t>Pandas</a:t>
          </a:r>
          <a:r>
            <a:rPr lang="he-IL" sz="1400" dirty="0"/>
            <a:t> – ספריות גרפים, ניתוחי מידע כחלק של שפת פיתון</a:t>
          </a:r>
          <a:endParaRPr lang="en-US" sz="1400" dirty="0"/>
        </a:p>
      </dgm:t>
    </dgm:pt>
    <dgm:pt modelId="{8495479B-FC0E-41EB-B10C-C8D649C1AB4E}" type="parTrans" cxnId="{EFC0A66E-13DA-4E3E-A7AA-5E11E8AAF8B2}">
      <dgm:prSet/>
      <dgm:spPr/>
      <dgm:t>
        <a:bodyPr/>
        <a:lstStyle/>
        <a:p>
          <a:endParaRPr lang="en-US"/>
        </a:p>
      </dgm:t>
    </dgm:pt>
    <dgm:pt modelId="{AFB43C58-AB44-4AD2-B9F8-17A2E6683348}" type="sibTrans" cxnId="{EFC0A66E-13DA-4E3E-A7AA-5E11E8AAF8B2}">
      <dgm:prSet/>
      <dgm:spPr/>
      <dgm:t>
        <a:bodyPr/>
        <a:lstStyle/>
        <a:p>
          <a:pPr>
            <a:lnSpc>
              <a:spcPct val="100000"/>
            </a:lnSpc>
          </a:pPr>
          <a:endParaRPr lang="en-US"/>
        </a:p>
      </dgm:t>
    </dgm:pt>
    <dgm:pt modelId="{50BB71CB-F8B2-482F-A49A-7CEB23027A01}">
      <dgm:prSet custT="1"/>
      <dgm:spPr/>
      <dgm:t>
        <a:bodyPr/>
        <a:lstStyle/>
        <a:p>
          <a:pPr algn="r" rtl="1">
            <a:lnSpc>
              <a:spcPct val="100000"/>
            </a:lnSpc>
          </a:pPr>
          <a:r>
            <a:rPr lang="en-US" sz="1400" b="1" dirty="0"/>
            <a:t>Matplotlib</a:t>
          </a:r>
          <a:r>
            <a:rPr lang="he-IL" sz="1400" b="1" dirty="0"/>
            <a:t> ו</a:t>
          </a:r>
          <a:r>
            <a:rPr lang="en-US" sz="1400" b="1" dirty="0"/>
            <a:t>Seaborn</a:t>
          </a:r>
          <a:r>
            <a:rPr lang="en-US" sz="1400" dirty="0"/>
            <a:t> </a:t>
          </a:r>
          <a:r>
            <a:rPr lang="he-IL" sz="1400" dirty="0"/>
            <a:t>- ספריות מקיפות ליצירת הדמיות נתונים (גרפים) סטטיות, מונפשות ואינטראקטיביות בפיתון. </a:t>
          </a:r>
          <a:endParaRPr lang="en-US" sz="1400" dirty="0"/>
        </a:p>
      </dgm:t>
    </dgm:pt>
    <dgm:pt modelId="{018D6FA1-83D7-4100-AFD1-F3B4C1E70B7C}" type="parTrans" cxnId="{CE4A457A-6762-416C-887A-E6ED0E12F599}">
      <dgm:prSet/>
      <dgm:spPr/>
      <dgm:t>
        <a:bodyPr/>
        <a:lstStyle/>
        <a:p>
          <a:endParaRPr lang="en-US"/>
        </a:p>
      </dgm:t>
    </dgm:pt>
    <dgm:pt modelId="{764BA035-B668-40FC-A934-956D630085C3}" type="sibTrans" cxnId="{CE4A457A-6762-416C-887A-E6ED0E12F599}">
      <dgm:prSet/>
      <dgm:spPr/>
      <dgm:t>
        <a:bodyPr/>
        <a:lstStyle/>
        <a:p>
          <a:endParaRPr lang="en-US"/>
        </a:p>
      </dgm:t>
    </dgm:pt>
    <dgm:pt modelId="{87359833-FECC-4914-9686-585E5438F66F}" type="pres">
      <dgm:prSet presAssocID="{803FB614-D144-4054-A5C5-80422AF354F0}" presName="linear" presStyleCnt="0">
        <dgm:presLayoutVars>
          <dgm:animLvl val="lvl"/>
          <dgm:resizeHandles val="exact"/>
        </dgm:presLayoutVars>
      </dgm:prSet>
      <dgm:spPr/>
    </dgm:pt>
    <dgm:pt modelId="{AD0D06BF-2CA9-4F50-8B37-EDBC4E5D2334}" type="pres">
      <dgm:prSet presAssocID="{5E681975-9798-4868-8577-E587A8888484}" presName="parentText" presStyleLbl="node1" presStyleIdx="0" presStyleCnt="3">
        <dgm:presLayoutVars>
          <dgm:chMax val="0"/>
          <dgm:bulletEnabled val="1"/>
        </dgm:presLayoutVars>
      </dgm:prSet>
      <dgm:spPr/>
    </dgm:pt>
    <dgm:pt modelId="{7E7079C7-B7F0-4B82-9597-06D6C6B877A6}" type="pres">
      <dgm:prSet presAssocID="{A2C59685-CFA7-40C1-B299-7F4210D750C1}" presName="spacer" presStyleCnt="0"/>
      <dgm:spPr/>
    </dgm:pt>
    <dgm:pt modelId="{85D68105-E77A-47AF-B29A-5BD467A8C733}" type="pres">
      <dgm:prSet presAssocID="{86181CE8-A41E-45DA-A632-1C4A1CFD6641}" presName="parentText" presStyleLbl="node1" presStyleIdx="1" presStyleCnt="3">
        <dgm:presLayoutVars>
          <dgm:chMax val="0"/>
          <dgm:bulletEnabled val="1"/>
        </dgm:presLayoutVars>
      </dgm:prSet>
      <dgm:spPr/>
    </dgm:pt>
    <dgm:pt modelId="{48B12A0B-7009-4417-BCC1-72A6F55EA8A9}" type="pres">
      <dgm:prSet presAssocID="{AFB43C58-AB44-4AD2-B9F8-17A2E6683348}" presName="spacer" presStyleCnt="0"/>
      <dgm:spPr/>
    </dgm:pt>
    <dgm:pt modelId="{9B1216FE-1D79-4DDE-9BED-597A791F12C5}" type="pres">
      <dgm:prSet presAssocID="{50BB71CB-F8B2-482F-A49A-7CEB23027A01}" presName="parentText" presStyleLbl="node1" presStyleIdx="2" presStyleCnt="3">
        <dgm:presLayoutVars>
          <dgm:chMax val="0"/>
          <dgm:bulletEnabled val="1"/>
        </dgm:presLayoutVars>
      </dgm:prSet>
      <dgm:spPr/>
    </dgm:pt>
  </dgm:ptLst>
  <dgm:cxnLst>
    <dgm:cxn modelId="{69458333-B50A-4C85-B13F-16CA62A411C7}" type="presOf" srcId="{50BB71CB-F8B2-482F-A49A-7CEB23027A01}" destId="{9B1216FE-1D79-4DDE-9BED-597A791F12C5}" srcOrd="0" destOrd="0" presId="urn:microsoft.com/office/officeart/2005/8/layout/vList2"/>
    <dgm:cxn modelId="{35099A49-0348-476D-8F52-6BAEF7FF600A}" srcId="{803FB614-D144-4054-A5C5-80422AF354F0}" destId="{5E681975-9798-4868-8577-E587A8888484}" srcOrd="0" destOrd="0" parTransId="{C7F5352D-116C-4E8D-AD8F-AB219A477702}" sibTransId="{A2C59685-CFA7-40C1-B299-7F4210D750C1}"/>
    <dgm:cxn modelId="{EFC0A66E-13DA-4E3E-A7AA-5E11E8AAF8B2}" srcId="{803FB614-D144-4054-A5C5-80422AF354F0}" destId="{86181CE8-A41E-45DA-A632-1C4A1CFD6641}" srcOrd="1" destOrd="0" parTransId="{8495479B-FC0E-41EB-B10C-C8D649C1AB4E}" sibTransId="{AFB43C58-AB44-4AD2-B9F8-17A2E6683348}"/>
    <dgm:cxn modelId="{CE4A457A-6762-416C-887A-E6ED0E12F599}" srcId="{803FB614-D144-4054-A5C5-80422AF354F0}" destId="{50BB71CB-F8B2-482F-A49A-7CEB23027A01}" srcOrd="2" destOrd="0" parTransId="{018D6FA1-83D7-4100-AFD1-F3B4C1E70B7C}" sibTransId="{764BA035-B668-40FC-A934-956D630085C3}"/>
    <dgm:cxn modelId="{ECAF8BC2-D5E8-4ADD-AB48-617386A42148}" type="presOf" srcId="{86181CE8-A41E-45DA-A632-1C4A1CFD6641}" destId="{85D68105-E77A-47AF-B29A-5BD467A8C733}" srcOrd="0" destOrd="0" presId="urn:microsoft.com/office/officeart/2005/8/layout/vList2"/>
    <dgm:cxn modelId="{13680DCE-E687-4385-9D8F-DC710638D414}" type="presOf" srcId="{5E681975-9798-4868-8577-E587A8888484}" destId="{AD0D06BF-2CA9-4F50-8B37-EDBC4E5D2334}" srcOrd="0" destOrd="0" presId="urn:microsoft.com/office/officeart/2005/8/layout/vList2"/>
    <dgm:cxn modelId="{C4260BE9-F19C-49C5-B353-94D2C07EB134}" type="presOf" srcId="{803FB614-D144-4054-A5C5-80422AF354F0}" destId="{87359833-FECC-4914-9686-585E5438F66F}" srcOrd="0" destOrd="0" presId="urn:microsoft.com/office/officeart/2005/8/layout/vList2"/>
    <dgm:cxn modelId="{312F7DDA-F91B-4ABF-8F24-A573F65DB9E6}" type="presParOf" srcId="{87359833-FECC-4914-9686-585E5438F66F}" destId="{AD0D06BF-2CA9-4F50-8B37-EDBC4E5D2334}" srcOrd="0" destOrd="0" presId="urn:microsoft.com/office/officeart/2005/8/layout/vList2"/>
    <dgm:cxn modelId="{3185CF28-262D-4E97-9342-A63F23A494D0}" type="presParOf" srcId="{87359833-FECC-4914-9686-585E5438F66F}" destId="{7E7079C7-B7F0-4B82-9597-06D6C6B877A6}" srcOrd="1" destOrd="0" presId="urn:microsoft.com/office/officeart/2005/8/layout/vList2"/>
    <dgm:cxn modelId="{4E552483-52A1-4D94-8B9A-D9D38FA05F2C}" type="presParOf" srcId="{87359833-FECC-4914-9686-585E5438F66F}" destId="{85D68105-E77A-47AF-B29A-5BD467A8C733}" srcOrd="2" destOrd="0" presId="urn:microsoft.com/office/officeart/2005/8/layout/vList2"/>
    <dgm:cxn modelId="{4D2201C3-BA52-4330-B27A-8D4E47E199C4}" type="presParOf" srcId="{87359833-FECC-4914-9686-585E5438F66F}" destId="{48B12A0B-7009-4417-BCC1-72A6F55EA8A9}" srcOrd="3" destOrd="0" presId="urn:microsoft.com/office/officeart/2005/8/layout/vList2"/>
    <dgm:cxn modelId="{E1D51C6E-143B-4206-A985-810A68924972}" type="presParOf" srcId="{87359833-FECC-4914-9686-585E5438F66F}" destId="{9B1216FE-1D79-4DDE-9BED-597A791F12C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25C-7BE0-4131-9CF7-6127790B5B29}">
      <dsp:nvSpPr>
        <dsp:cNvPr id="0" name=""/>
        <dsp:cNvSpPr/>
      </dsp:nvSpPr>
      <dsp:spPr>
        <a:xfrm>
          <a:off x="0" y="454"/>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CE97034-4175-4221-957B-0A23240D6D5F}">
      <dsp:nvSpPr>
        <dsp:cNvPr id="0" name=""/>
        <dsp:cNvSpPr/>
      </dsp:nvSpPr>
      <dsp:spPr>
        <a:xfrm>
          <a:off x="0" y="454"/>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מחלת הקורונה – </a:t>
          </a:r>
          <a:r>
            <a:rPr lang="en-US" sz="1500" kern="1200" dirty="0"/>
            <a:t>Covid 19 </a:t>
          </a:r>
          <a:r>
            <a:rPr lang="he-IL" sz="1500" kern="1200" dirty="0"/>
            <a:t> החלה בסוף 2019, אובחנו כחולים מעל 530 מ', מתו כ 6.3 מיליון</a:t>
          </a:r>
          <a:endParaRPr lang="en-US" sz="1500" kern="1200" dirty="0"/>
        </a:p>
      </dsp:txBody>
      <dsp:txXfrm>
        <a:off x="0" y="454"/>
        <a:ext cx="10058399" cy="532100"/>
      </dsp:txXfrm>
    </dsp:sp>
    <dsp:sp modelId="{AF4C916F-F642-487C-8904-0E67DB4E16E2}">
      <dsp:nvSpPr>
        <dsp:cNvPr id="0" name=""/>
        <dsp:cNvSpPr/>
      </dsp:nvSpPr>
      <dsp:spPr>
        <a:xfrm>
          <a:off x="0" y="532555"/>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04A9639-3FC5-4741-B504-42D44CAC4A10}">
      <dsp:nvSpPr>
        <dsp:cNvPr id="0" name=""/>
        <dsp:cNvSpPr/>
      </dsp:nvSpPr>
      <dsp:spPr>
        <a:xfrm>
          <a:off x="0" y="532555"/>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הווירוס שייך למשפחת ווירוסים מאוד גדולה </a:t>
          </a:r>
          <a:r>
            <a:rPr lang="en-US" sz="1500" kern="1200" dirty="0"/>
            <a:t>Coronaviridae</a:t>
          </a:r>
          <a:r>
            <a:rPr lang="he-IL" sz="1500" kern="1200" dirty="0"/>
            <a:t> , השם נובע מצורת הכתר (</a:t>
          </a:r>
          <a:r>
            <a:rPr lang="en-US" sz="1500" kern="1200" dirty="0"/>
            <a:t>spike</a:t>
          </a:r>
          <a:r>
            <a:rPr lang="he-IL" sz="1500" kern="1200" dirty="0"/>
            <a:t>)</a:t>
          </a:r>
          <a:r>
            <a:rPr lang="en-US" sz="1500" kern="1200" dirty="0"/>
            <a:t> </a:t>
          </a:r>
          <a:r>
            <a:rPr lang="he-IL" sz="1500" kern="1200" dirty="0"/>
            <a:t>שעל גבי הווירוס. </a:t>
          </a:r>
          <a:endParaRPr lang="en-US" sz="1500" kern="1200" dirty="0"/>
        </a:p>
      </dsp:txBody>
      <dsp:txXfrm>
        <a:off x="0" y="532555"/>
        <a:ext cx="10058399" cy="532100"/>
      </dsp:txXfrm>
    </dsp:sp>
    <dsp:sp modelId="{29475F21-B2BE-4F30-9E6F-1773349A1BE6}">
      <dsp:nvSpPr>
        <dsp:cNvPr id="0" name=""/>
        <dsp:cNvSpPr/>
      </dsp:nvSpPr>
      <dsp:spPr>
        <a:xfrm>
          <a:off x="0" y="1064655"/>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AA14581-D286-4406-A46C-FE444C17BCA1}">
      <dsp:nvSpPr>
        <dsp:cNvPr id="0" name=""/>
        <dsp:cNvSpPr/>
      </dsp:nvSpPr>
      <dsp:spPr>
        <a:xfrm>
          <a:off x="0" y="1064655"/>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ההתפרצות זוהתה במחוז וואן בסין והמחלה הוכרזה כפנדמיה במרץ 2020 ולדגימה הראשונה שלקחו מהווירוס קוראים </a:t>
          </a:r>
          <a:r>
            <a:rPr lang="en-US" sz="1500" kern="1200" dirty="0" err="1"/>
            <a:t>WildType</a:t>
          </a:r>
          <a:endParaRPr lang="en-US" sz="1500" kern="1200" dirty="0"/>
        </a:p>
      </dsp:txBody>
      <dsp:txXfrm>
        <a:off x="0" y="1064655"/>
        <a:ext cx="10058399" cy="532100"/>
      </dsp:txXfrm>
    </dsp:sp>
    <dsp:sp modelId="{4065BEBC-3646-433F-8058-ACE3DDD6085E}">
      <dsp:nvSpPr>
        <dsp:cNvPr id="0" name=""/>
        <dsp:cNvSpPr/>
      </dsp:nvSpPr>
      <dsp:spPr>
        <a:xfrm>
          <a:off x="0" y="1596755"/>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37BA234-0D09-48FF-A622-0585A6CFF621}">
      <dsp:nvSpPr>
        <dsp:cNvPr id="0" name=""/>
        <dsp:cNvSpPr/>
      </dsp:nvSpPr>
      <dsp:spPr>
        <a:xfrm>
          <a:off x="0" y="1596755"/>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הווירוס ממשפחת </a:t>
          </a:r>
          <a:r>
            <a:rPr lang="en-US" sz="1500" kern="1200" dirty="0"/>
            <a:t>RNA </a:t>
          </a:r>
          <a:r>
            <a:rPr lang="he-IL" sz="1500" kern="1200" dirty="0"/>
            <a:t> כלומר חייב להשתמש בגרעין התא להשתכפל, ההפצה של הווירוס הייתה מהירה ומקיפה בכל העולם. </a:t>
          </a:r>
          <a:endParaRPr lang="en-US" sz="1500" kern="1200" dirty="0"/>
        </a:p>
      </dsp:txBody>
      <dsp:txXfrm>
        <a:off x="0" y="1596755"/>
        <a:ext cx="10058399" cy="532100"/>
      </dsp:txXfrm>
    </dsp:sp>
    <dsp:sp modelId="{FE4E631C-8662-40B6-9FAE-8842F8A33C23}">
      <dsp:nvSpPr>
        <dsp:cNvPr id="0" name=""/>
        <dsp:cNvSpPr/>
      </dsp:nvSpPr>
      <dsp:spPr>
        <a:xfrm>
          <a:off x="0" y="2128856"/>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AF42AF6-A7D2-4E50-AE5B-BEC13A114F66}">
      <dsp:nvSpPr>
        <dsp:cNvPr id="0" name=""/>
        <dsp:cNvSpPr/>
      </dsp:nvSpPr>
      <dsp:spPr>
        <a:xfrm>
          <a:off x="0" y="2128856"/>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נזקי הווירוס בעיקר בדרכי הנשימה ובמערכת הריאות, בעיקר בחשיפה לגילאים מבוגרים ופחות לילדים ואנשים צעירים. </a:t>
          </a:r>
          <a:endParaRPr lang="en-US" sz="1500" kern="1200" dirty="0"/>
        </a:p>
      </dsp:txBody>
      <dsp:txXfrm>
        <a:off x="0" y="2128856"/>
        <a:ext cx="10058399" cy="532100"/>
      </dsp:txXfrm>
    </dsp:sp>
    <dsp:sp modelId="{934894E2-51A4-470A-B6B4-0C55D211F93F}">
      <dsp:nvSpPr>
        <dsp:cNvPr id="0" name=""/>
        <dsp:cNvSpPr/>
      </dsp:nvSpPr>
      <dsp:spPr>
        <a:xfrm>
          <a:off x="0" y="2660956"/>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FA03CE1-FBED-4092-AC0B-CE84F18CBE7B}">
      <dsp:nvSpPr>
        <dsp:cNvPr id="0" name=""/>
        <dsp:cNvSpPr/>
      </dsp:nvSpPr>
      <dsp:spPr>
        <a:xfrm>
          <a:off x="0" y="2660956"/>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הווירוס עבר מספר מוטציות רב, חלקם הצליח להמשיך בהדבקה ובפגיעה בכל רחבי העולם במספר גלים, חלק מהמוטציות נכחד במהירות</a:t>
          </a:r>
          <a:endParaRPr lang="en-US" sz="1500" kern="1200" dirty="0"/>
        </a:p>
      </dsp:txBody>
      <dsp:txXfrm>
        <a:off x="0" y="2660956"/>
        <a:ext cx="10058399" cy="532100"/>
      </dsp:txXfrm>
    </dsp:sp>
    <dsp:sp modelId="{52235851-1924-47E7-846C-231BB899D8C8}">
      <dsp:nvSpPr>
        <dsp:cNvPr id="0" name=""/>
        <dsp:cNvSpPr/>
      </dsp:nvSpPr>
      <dsp:spPr>
        <a:xfrm>
          <a:off x="0" y="3193056"/>
          <a:ext cx="1005839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918DA4A-B49A-4FE6-B90A-B162C556E388}">
      <dsp:nvSpPr>
        <dsp:cNvPr id="0" name=""/>
        <dsp:cNvSpPr/>
      </dsp:nvSpPr>
      <dsp:spPr>
        <a:xfrm>
          <a:off x="0" y="3193056"/>
          <a:ext cx="10058399" cy="53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r" defTabSz="666750" rtl="1">
            <a:lnSpc>
              <a:spcPct val="90000"/>
            </a:lnSpc>
            <a:spcBef>
              <a:spcPct val="0"/>
            </a:spcBef>
            <a:spcAft>
              <a:spcPct val="35000"/>
            </a:spcAft>
            <a:buNone/>
          </a:pPr>
          <a:r>
            <a:rPr lang="he-IL" sz="1500" kern="1200" dirty="0"/>
            <a:t>פותחו חיסונים במהירות שיא ביעילות ראשונית טובה אך נראה שהווריאנטים מצליחים לעיתים למרות החיסונים. </a:t>
          </a:r>
          <a:endParaRPr lang="en-US" sz="1500" kern="1200" dirty="0"/>
        </a:p>
      </dsp:txBody>
      <dsp:txXfrm>
        <a:off x="0" y="3193056"/>
        <a:ext cx="10058399" cy="532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B15E6-6CB0-4C44-9AF1-6C17C76B35E2}">
      <dsp:nvSpPr>
        <dsp:cNvPr id="0" name=""/>
        <dsp:cNvSpPr/>
      </dsp:nvSpPr>
      <dsp:spPr>
        <a:xfrm>
          <a:off x="348206" y="804954"/>
          <a:ext cx="1075482" cy="10754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AD9C5-0D30-44AF-B888-02C77351A62F}">
      <dsp:nvSpPr>
        <dsp:cNvPr id="0" name=""/>
        <dsp:cNvSpPr/>
      </dsp:nvSpPr>
      <dsp:spPr>
        <a:xfrm>
          <a:off x="577408" y="1034155"/>
          <a:ext cx="617080" cy="617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0CF378-C470-4AAF-93B4-E0EE8180DB67}">
      <dsp:nvSpPr>
        <dsp:cNvPr id="0" name=""/>
        <dsp:cNvSpPr/>
      </dsp:nvSpPr>
      <dsp:spPr>
        <a:xfrm>
          <a:off x="4405" y="2215423"/>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he-IL" sz="1200" kern="1200"/>
            <a:t>חיפוש וקריאת מאמרים בנושא</a:t>
          </a:r>
          <a:endParaRPr lang="en-US" sz="1200" kern="1200"/>
        </a:p>
      </dsp:txBody>
      <dsp:txXfrm>
        <a:off x="4405" y="2215423"/>
        <a:ext cx="1763085" cy="705234"/>
      </dsp:txXfrm>
    </dsp:sp>
    <dsp:sp modelId="{6DBC2947-6E56-49A0-8259-E9CBE5BA2B0E}">
      <dsp:nvSpPr>
        <dsp:cNvPr id="0" name=""/>
        <dsp:cNvSpPr/>
      </dsp:nvSpPr>
      <dsp:spPr>
        <a:xfrm>
          <a:off x="2419832" y="804954"/>
          <a:ext cx="1075482" cy="10754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8999E-2AE3-4F5E-ADD4-651CF27EAC58}">
      <dsp:nvSpPr>
        <dsp:cNvPr id="0" name=""/>
        <dsp:cNvSpPr/>
      </dsp:nvSpPr>
      <dsp:spPr>
        <a:xfrm>
          <a:off x="2649033" y="1034155"/>
          <a:ext cx="617080" cy="61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040107-85C0-4838-955D-D36CCDEEF9A4}">
      <dsp:nvSpPr>
        <dsp:cNvPr id="0" name=""/>
        <dsp:cNvSpPr/>
      </dsp:nvSpPr>
      <dsp:spPr>
        <a:xfrm>
          <a:off x="2076031" y="2215423"/>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he-IL" sz="1200" kern="1200"/>
            <a:t>קריאת ספרים על ווירוסים ומערכת החיסון </a:t>
          </a:r>
          <a:endParaRPr lang="en-US" sz="1200" kern="1200"/>
        </a:p>
      </dsp:txBody>
      <dsp:txXfrm>
        <a:off x="2076031" y="2215423"/>
        <a:ext cx="1763085" cy="705234"/>
      </dsp:txXfrm>
    </dsp:sp>
    <dsp:sp modelId="{ED2C00B1-8D1C-4A19-A405-A112A9521A51}">
      <dsp:nvSpPr>
        <dsp:cNvPr id="0" name=""/>
        <dsp:cNvSpPr/>
      </dsp:nvSpPr>
      <dsp:spPr>
        <a:xfrm>
          <a:off x="4491458" y="804954"/>
          <a:ext cx="1075482" cy="10754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8D2C8A-7810-483A-97D7-53FC01216045}">
      <dsp:nvSpPr>
        <dsp:cNvPr id="0" name=""/>
        <dsp:cNvSpPr/>
      </dsp:nvSpPr>
      <dsp:spPr>
        <a:xfrm>
          <a:off x="4720659" y="1034155"/>
          <a:ext cx="617080" cy="61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E0B2C4-E6B6-41E7-BF8C-241942A3107A}">
      <dsp:nvSpPr>
        <dsp:cNvPr id="0" name=""/>
        <dsp:cNvSpPr/>
      </dsp:nvSpPr>
      <dsp:spPr>
        <a:xfrm>
          <a:off x="4147657" y="2215423"/>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he-IL" sz="1200" kern="1200"/>
            <a:t>קריאה לימוד והבנה של כלי המחקר לצורך העבודה </a:t>
          </a:r>
          <a:endParaRPr lang="en-US" sz="1200" kern="1200"/>
        </a:p>
      </dsp:txBody>
      <dsp:txXfrm>
        <a:off x="4147657" y="2215423"/>
        <a:ext cx="1763085" cy="705234"/>
      </dsp:txXfrm>
    </dsp:sp>
    <dsp:sp modelId="{628C4A8B-8C16-4764-BAB8-CD7F0C1C78D2}">
      <dsp:nvSpPr>
        <dsp:cNvPr id="0" name=""/>
        <dsp:cNvSpPr/>
      </dsp:nvSpPr>
      <dsp:spPr>
        <a:xfrm>
          <a:off x="6563084" y="804954"/>
          <a:ext cx="1075482" cy="10754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02894-3343-488A-A49D-2AE9C89CA31C}">
      <dsp:nvSpPr>
        <dsp:cNvPr id="0" name=""/>
        <dsp:cNvSpPr/>
      </dsp:nvSpPr>
      <dsp:spPr>
        <a:xfrm>
          <a:off x="6792285" y="1034155"/>
          <a:ext cx="617080" cy="61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1B2685-F786-4E1D-B4B8-F397F52E8BC0}">
      <dsp:nvSpPr>
        <dsp:cNvPr id="0" name=""/>
        <dsp:cNvSpPr/>
      </dsp:nvSpPr>
      <dsp:spPr>
        <a:xfrm>
          <a:off x="6219283" y="2215423"/>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rtl="1">
            <a:lnSpc>
              <a:spcPct val="90000"/>
            </a:lnSpc>
            <a:spcBef>
              <a:spcPct val="0"/>
            </a:spcBef>
            <a:spcAft>
              <a:spcPct val="35000"/>
            </a:spcAft>
            <a:buNone/>
            <a:defRPr cap="all"/>
          </a:pPr>
          <a:r>
            <a:rPr lang="he-IL" sz="1200" kern="1200" dirty="0"/>
            <a:t>פיתוח יכולות בתחום התכנות </a:t>
          </a:r>
          <a:r>
            <a:rPr lang="en-US" sz="1200" kern="1200" dirty="0"/>
            <a:t>Python </a:t>
          </a:r>
          <a:r>
            <a:rPr lang="he-IL" sz="1200" kern="1200" dirty="0"/>
            <a:t> להמשך הניתוחים והתוצאות </a:t>
          </a:r>
          <a:endParaRPr lang="en-US" sz="1200" kern="1200" dirty="0"/>
        </a:p>
      </dsp:txBody>
      <dsp:txXfrm>
        <a:off x="6219283" y="2215423"/>
        <a:ext cx="1763085" cy="705234"/>
      </dsp:txXfrm>
    </dsp:sp>
    <dsp:sp modelId="{946F1E40-A88B-4C10-AAB7-F5405DB97635}">
      <dsp:nvSpPr>
        <dsp:cNvPr id="0" name=""/>
        <dsp:cNvSpPr/>
      </dsp:nvSpPr>
      <dsp:spPr>
        <a:xfrm>
          <a:off x="8634710" y="804954"/>
          <a:ext cx="1075482" cy="107548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8F4E5-1930-433B-B923-8388D433BAC1}">
      <dsp:nvSpPr>
        <dsp:cNvPr id="0" name=""/>
        <dsp:cNvSpPr/>
      </dsp:nvSpPr>
      <dsp:spPr>
        <a:xfrm>
          <a:off x="8863911" y="1034155"/>
          <a:ext cx="617080" cy="6170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613A86-0413-4138-AE7A-4D8B045AFA3F}">
      <dsp:nvSpPr>
        <dsp:cNvPr id="0" name=""/>
        <dsp:cNvSpPr/>
      </dsp:nvSpPr>
      <dsp:spPr>
        <a:xfrm>
          <a:off x="8290908" y="2215423"/>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he-IL" sz="1200" kern="1200"/>
            <a:t>התייעצות שוטפת עם המנחים של העבודה </a:t>
          </a:r>
          <a:endParaRPr lang="en-US" sz="1200" kern="1200"/>
        </a:p>
      </dsp:txBody>
      <dsp:txXfrm>
        <a:off x="8290908" y="2215423"/>
        <a:ext cx="1763085" cy="705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D4BAF-2732-4B27-AA62-A28CE92864D2}">
      <dsp:nvSpPr>
        <dsp:cNvPr id="0" name=""/>
        <dsp:cNvSpPr/>
      </dsp:nvSpPr>
      <dsp:spPr>
        <a:xfrm>
          <a:off x="0" y="3170090"/>
          <a:ext cx="6036579" cy="20799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he-IL" sz="2300" kern="1200"/>
            <a:t>נבחנו שאלות מחקר שונות שעלו לי בקריאת החומרים ולאחר התייעצות עם המנחים של העבודה הוחלט על שאלות המחקר</a:t>
          </a:r>
          <a:endParaRPr lang="en-US" sz="2300" kern="1200"/>
        </a:p>
      </dsp:txBody>
      <dsp:txXfrm>
        <a:off x="0" y="3170090"/>
        <a:ext cx="6036579" cy="2079922"/>
      </dsp:txXfrm>
    </dsp:sp>
    <dsp:sp modelId="{72361041-4011-4382-B4E9-11A22E9F4083}">
      <dsp:nvSpPr>
        <dsp:cNvPr id="0" name=""/>
        <dsp:cNvSpPr/>
      </dsp:nvSpPr>
      <dsp:spPr>
        <a:xfrm rot="10800000">
          <a:off x="0" y="2368"/>
          <a:ext cx="6036579" cy="3198920"/>
        </a:xfrm>
        <a:prstGeom prst="upArrowCallout">
          <a:avLst/>
        </a:prstGeom>
        <a:solidFill>
          <a:schemeClr val="accent5">
            <a:hueOff val="-9981745"/>
            <a:satOff val="-15454"/>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he-IL" sz="2300" kern="1200"/>
            <a:t>על סמך המאמרים השונים , החומר הנלווה והייעוץ שקיבלתי , הכנתי ריכוז מסכם על הווירוס, מקורותיו, ההפצה שלו בעולם, ההשפעה על מערכת החיסון, הסקר הוא חלק חשוב להבנת הנושא כדי להתקדם לעבר המחקר עצמו </a:t>
          </a:r>
          <a:endParaRPr lang="en-US" sz="2300" kern="1200"/>
        </a:p>
      </dsp:txBody>
      <dsp:txXfrm rot="10800000">
        <a:off x="0" y="2368"/>
        <a:ext cx="6036579" cy="20785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7194D-5A60-4BAC-86C1-51C7E11BFD86}">
      <dsp:nvSpPr>
        <dsp:cNvPr id="0" name=""/>
        <dsp:cNvSpPr/>
      </dsp:nvSpPr>
      <dsp:spPr>
        <a:xfrm>
          <a:off x="0" y="779418"/>
          <a:ext cx="6197175" cy="14389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7655D-D8AB-4CED-B495-6019D4F2B42A}">
      <dsp:nvSpPr>
        <dsp:cNvPr id="0" name=""/>
        <dsp:cNvSpPr/>
      </dsp:nvSpPr>
      <dsp:spPr>
        <a:xfrm>
          <a:off x="435275" y="1103177"/>
          <a:ext cx="791409" cy="791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EF657-6A7D-4CA5-9FB0-788533AE88DD}">
      <dsp:nvSpPr>
        <dsp:cNvPr id="0" name=""/>
        <dsp:cNvSpPr/>
      </dsp:nvSpPr>
      <dsp:spPr>
        <a:xfrm>
          <a:off x="1661960" y="779418"/>
          <a:ext cx="4535214" cy="143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286" tIns="152286" rIns="152286" bIns="152286" numCol="1" spcCol="1270" anchor="ctr" anchorCtr="0">
          <a:noAutofit/>
        </a:bodyPr>
        <a:lstStyle/>
        <a:p>
          <a:pPr marL="0" lvl="0" indent="0" algn="r" defTabSz="800100" rtl="1">
            <a:lnSpc>
              <a:spcPct val="90000"/>
            </a:lnSpc>
            <a:spcBef>
              <a:spcPct val="0"/>
            </a:spcBef>
            <a:spcAft>
              <a:spcPct val="35000"/>
            </a:spcAft>
            <a:buNone/>
          </a:pPr>
          <a:r>
            <a:rPr lang="he-IL" sz="1800" kern="1200" dirty="0"/>
            <a:t>האם ניתן לזהות באמצעות ניתוחים ביו אינפורמטיביים מוטציות בחלבון ה-</a:t>
          </a:r>
          <a:r>
            <a:rPr lang="en-US" sz="1800" kern="1200" dirty="0"/>
            <a:t>Spike </a:t>
          </a:r>
          <a:r>
            <a:rPr lang="he-IL" sz="1800" kern="1200" dirty="0"/>
            <a:t>שמקנות לנגיף </a:t>
          </a:r>
          <a:r>
            <a:rPr lang="en-US" sz="1800" kern="1200" dirty="0"/>
            <a:t>SARS-CoV-2 </a:t>
          </a:r>
          <a:r>
            <a:rPr lang="he-IL" sz="1800" kern="1200" dirty="0"/>
            <a:t>יכולת להתחמק מהצגתו לתאי </a:t>
          </a:r>
          <a:r>
            <a:rPr lang="en-US" sz="1800" kern="1200" dirty="0"/>
            <a:t>T </a:t>
          </a:r>
          <a:r>
            <a:rPr lang="he-IL" sz="1800" kern="1200" dirty="0"/>
            <a:t> אנושיים מסוג </a:t>
          </a:r>
          <a:r>
            <a:rPr lang="en-US" sz="1800" kern="1200" dirty="0"/>
            <a:t>CD8</a:t>
          </a:r>
          <a:r>
            <a:rPr lang="he-IL" sz="1800" kern="1200" dirty="0"/>
            <a:t>?</a:t>
          </a:r>
          <a:endParaRPr lang="en-US" sz="1800" kern="1200" dirty="0"/>
        </a:p>
      </dsp:txBody>
      <dsp:txXfrm>
        <a:off x="1661960" y="779418"/>
        <a:ext cx="4535214" cy="1438926"/>
      </dsp:txXfrm>
    </dsp:sp>
    <dsp:sp modelId="{82F12E2D-FF5A-4287-BB7C-1A93964D2ABA}">
      <dsp:nvSpPr>
        <dsp:cNvPr id="0" name=""/>
        <dsp:cNvSpPr/>
      </dsp:nvSpPr>
      <dsp:spPr>
        <a:xfrm>
          <a:off x="0" y="2578076"/>
          <a:ext cx="6197175" cy="143892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1F3A4-11D4-4C8F-A216-A998700CE40F}">
      <dsp:nvSpPr>
        <dsp:cNvPr id="0" name=""/>
        <dsp:cNvSpPr/>
      </dsp:nvSpPr>
      <dsp:spPr>
        <a:xfrm>
          <a:off x="435275" y="2901835"/>
          <a:ext cx="791409" cy="791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9C918C-10CB-478A-8F77-4F90012C63B2}">
      <dsp:nvSpPr>
        <dsp:cNvPr id="0" name=""/>
        <dsp:cNvSpPr/>
      </dsp:nvSpPr>
      <dsp:spPr>
        <a:xfrm>
          <a:off x="1661960" y="2578076"/>
          <a:ext cx="4535214" cy="143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286" tIns="152286" rIns="152286" bIns="152286" numCol="1" spcCol="1270" anchor="ctr" anchorCtr="0">
          <a:noAutofit/>
        </a:bodyPr>
        <a:lstStyle/>
        <a:p>
          <a:pPr marL="0" lvl="0" indent="0" algn="r" defTabSz="800100" rtl="1">
            <a:lnSpc>
              <a:spcPct val="90000"/>
            </a:lnSpc>
            <a:spcBef>
              <a:spcPct val="0"/>
            </a:spcBef>
            <a:spcAft>
              <a:spcPct val="35000"/>
            </a:spcAft>
            <a:buNone/>
          </a:pPr>
          <a:r>
            <a:rPr lang="he-IL" sz="1800" kern="1200" dirty="0"/>
            <a:t>מה ההשפעה של מוטציות בחלבון ה-</a:t>
          </a:r>
          <a:r>
            <a:rPr lang="en-US" sz="1800" kern="1200" dirty="0"/>
            <a:t>Spike</a:t>
          </a:r>
          <a:r>
            <a:rPr lang="he-IL" sz="1800" kern="1200" dirty="0"/>
            <a:t> על גורמים שונים בתהליך הצגת פפטידים על גבי ה-</a:t>
          </a:r>
          <a:r>
            <a:rPr lang="en-US" sz="1800" kern="1200" dirty="0"/>
            <a:t>HLA</a:t>
          </a:r>
          <a:r>
            <a:rPr lang="he-IL" sz="1800" kern="1200" dirty="0"/>
            <a:t> לתאי </a:t>
          </a:r>
          <a:r>
            <a:rPr lang="en-US" sz="1800" kern="1200" dirty="0"/>
            <a:t>T</a:t>
          </a:r>
          <a:r>
            <a:rPr lang="he-IL" sz="1800" kern="1200" dirty="0"/>
            <a:t> מסוג </a:t>
          </a:r>
          <a:r>
            <a:rPr lang="en-US" sz="1800" kern="1200" dirty="0"/>
            <a:t>CD8</a:t>
          </a:r>
          <a:r>
            <a:rPr lang="he-IL" sz="1800" kern="1200" dirty="0"/>
            <a:t>?</a:t>
          </a:r>
          <a:endParaRPr lang="en-US" sz="1800" kern="1200" dirty="0"/>
        </a:p>
      </dsp:txBody>
      <dsp:txXfrm>
        <a:off x="1661960" y="2578076"/>
        <a:ext cx="4535214" cy="14389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D06BF-2CA9-4F50-8B37-EDBC4E5D2334}">
      <dsp:nvSpPr>
        <dsp:cNvPr id="0" name=""/>
        <dsp:cNvSpPr/>
      </dsp:nvSpPr>
      <dsp:spPr>
        <a:xfrm>
          <a:off x="0" y="2514"/>
          <a:ext cx="9905998"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622300" rtl="1">
            <a:lnSpc>
              <a:spcPct val="100000"/>
            </a:lnSpc>
            <a:spcBef>
              <a:spcPct val="0"/>
            </a:spcBef>
            <a:spcAft>
              <a:spcPct val="35000"/>
            </a:spcAft>
            <a:buNone/>
          </a:pPr>
          <a:r>
            <a:rPr lang="en-US" sz="1400" kern="1200" dirty="0"/>
            <a:t>Python</a:t>
          </a:r>
          <a:r>
            <a:rPr lang="he-IL" sz="1400" kern="1200" dirty="0"/>
            <a:t> – שפת תכנות דינאמית, מונחית עצמים עם קישוריות גבוהה לשפות אחרות. יכולות מעולות וגמישות לבניית טבלאות, איסוף נתונים ממקורות שונים, ניתוחים מתמטיים וסטטיסטים, פלטי מחשב בצורה של גרפים שונים</a:t>
          </a:r>
          <a:endParaRPr lang="en-US" sz="1400" kern="1200" dirty="0"/>
        </a:p>
      </dsp:txBody>
      <dsp:txXfrm>
        <a:off x="29128" y="31642"/>
        <a:ext cx="9847742" cy="538444"/>
      </dsp:txXfrm>
    </dsp:sp>
    <dsp:sp modelId="{85D68105-E77A-47AF-B29A-5BD467A8C733}">
      <dsp:nvSpPr>
        <dsp:cNvPr id="0" name=""/>
        <dsp:cNvSpPr/>
      </dsp:nvSpPr>
      <dsp:spPr>
        <a:xfrm>
          <a:off x="0" y="628015"/>
          <a:ext cx="9905998"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622300" rtl="1">
            <a:lnSpc>
              <a:spcPct val="100000"/>
            </a:lnSpc>
            <a:spcBef>
              <a:spcPct val="0"/>
            </a:spcBef>
            <a:spcAft>
              <a:spcPct val="35000"/>
            </a:spcAft>
            <a:buNone/>
          </a:pPr>
          <a:r>
            <a:rPr lang="en-US" sz="1400" kern="1200" dirty="0"/>
            <a:t>Pandas</a:t>
          </a:r>
          <a:r>
            <a:rPr lang="he-IL" sz="1400" kern="1200" dirty="0"/>
            <a:t> – ספריות גרפים, ניתוחי מידע כחלק של שפת פיתון</a:t>
          </a:r>
          <a:endParaRPr lang="en-US" sz="1400" kern="1200" dirty="0"/>
        </a:p>
      </dsp:txBody>
      <dsp:txXfrm>
        <a:off x="29128" y="657143"/>
        <a:ext cx="9847742" cy="538444"/>
      </dsp:txXfrm>
    </dsp:sp>
    <dsp:sp modelId="{9B1216FE-1D79-4DDE-9BED-597A791F12C5}">
      <dsp:nvSpPr>
        <dsp:cNvPr id="0" name=""/>
        <dsp:cNvSpPr/>
      </dsp:nvSpPr>
      <dsp:spPr>
        <a:xfrm>
          <a:off x="0" y="1253515"/>
          <a:ext cx="9905998" cy="596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622300" rtl="1">
            <a:lnSpc>
              <a:spcPct val="100000"/>
            </a:lnSpc>
            <a:spcBef>
              <a:spcPct val="0"/>
            </a:spcBef>
            <a:spcAft>
              <a:spcPct val="35000"/>
            </a:spcAft>
            <a:buNone/>
          </a:pPr>
          <a:r>
            <a:rPr lang="en-US" sz="1400" b="1" kern="1200" dirty="0"/>
            <a:t>Matplotlib</a:t>
          </a:r>
          <a:r>
            <a:rPr lang="he-IL" sz="1400" b="1" kern="1200" dirty="0"/>
            <a:t> ו</a:t>
          </a:r>
          <a:r>
            <a:rPr lang="en-US" sz="1400" b="1" kern="1200" dirty="0"/>
            <a:t>Seaborn</a:t>
          </a:r>
          <a:r>
            <a:rPr lang="en-US" sz="1400" kern="1200" dirty="0"/>
            <a:t> </a:t>
          </a:r>
          <a:r>
            <a:rPr lang="he-IL" sz="1400" kern="1200" dirty="0"/>
            <a:t>- ספריות מקיפות ליצירת הדמיות נתונים (גרפים) סטטיות, מונפשות ואינטראקטיביות בפיתון. </a:t>
          </a:r>
          <a:endParaRPr lang="en-US" sz="1400" kern="1200" dirty="0"/>
        </a:p>
      </dsp:txBody>
      <dsp:txXfrm>
        <a:off x="29128" y="1282643"/>
        <a:ext cx="9847742" cy="538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FE2ED-8BB6-4866-A52F-96F3197C6250}" type="datetimeFigureOut">
              <a:rPr lang="en-US" smtClean="0"/>
              <a:t>6/30/2022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15CA4-D60C-439E-84BE-EFAFDB9117BE}" type="slidenum">
              <a:rPr lang="en-US" smtClean="0"/>
              <a:t>‹#›</a:t>
            </a:fld>
            <a:endParaRPr lang="en-US"/>
          </a:p>
        </p:txBody>
      </p:sp>
    </p:spTree>
    <p:extLst>
      <p:ext uri="{BB962C8B-B14F-4D97-AF65-F5344CB8AC3E}">
        <p14:creationId xmlns:p14="http://schemas.microsoft.com/office/powerpoint/2010/main" val="728396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על הספייק יש חלבונים שמאפשרים לו לחדור לתא</a:t>
            </a:r>
            <a:endParaRPr lang="en-US" dirty="0"/>
          </a:p>
        </p:txBody>
      </p:sp>
      <p:sp>
        <p:nvSpPr>
          <p:cNvPr id="4" name="Slide Number Placeholder 3"/>
          <p:cNvSpPr>
            <a:spLocks noGrp="1"/>
          </p:cNvSpPr>
          <p:nvPr>
            <p:ph type="sldNum" sz="quarter" idx="5"/>
          </p:nvPr>
        </p:nvSpPr>
        <p:spPr/>
        <p:txBody>
          <a:bodyPr/>
          <a:lstStyle/>
          <a:p>
            <a:fld id="{DB615CA4-D60C-439E-84BE-EFAFDB9117BE}" type="slidenum">
              <a:rPr lang="en-US" smtClean="0"/>
              <a:t>2</a:t>
            </a:fld>
            <a:endParaRPr lang="en-US"/>
          </a:p>
        </p:txBody>
      </p:sp>
    </p:spTree>
    <p:extLst>
      <p:ext uri="{BB962C8B-B14F-4D97-AF65-F5344CB8AC3E}">
        <p14:creationId xmlns:p14="http://schemas.microsoft.com/office/powerpoint/2010/main" val="209196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615CA4-D60C-439E-84BE-EFAFDB9117BE}" type="slidenum">
              <a:rPr lang="en-US" smtClean="0"/>
              <a:t>8</a:t>
            </a:fld>
            <a:endParaRPr lang="en-US"/>
          </a:p>
        </p:txBody>
      </p:sp>
    </p:spTree>
    <p:extLst>
      <p:ext uri="{BB962C8B-B14F-4D97-AF65-F5344CB8AC3E}">
        <p14:creationId xmlns:p14="http://schemas.microsoft.com/office/powerpoint/2010/main" val="188430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a:t>
            </a:r>
            <a:r>
              <a:rPr lang="en-US" dirty="0"/>
              <a:t>RBM</a:t>
            </a:r>
            <a:r>
              <a:rPr lang="he-IL" dirty="0"/>
              <a:t> אין בכלל וזה יכול להיות בגלל שזה דומיין קצר יחסית לשאר הדומיינים.</a:t>
            </a:r>
            <a:endParaRPr lang="en-US" dirty="0"/>
          </a:p>
        </p:txBody>
      </p:sp>
      <p:sp>
        <p:nvSpPr>
          <p:cNvPr id="4" name="Slide Number Placeholder 3"/>
          <p:cNvSpPr>
            <a:spLocks noGrp="1"/>
          </p:cNvSpPr>
          <p:nvPr>
            <p:ph type="sldNum" sz="quarter" idx="5"/>
          </p:nvPr>
        </p:nvSpPr>
        <p:spPr/>
        <p:txBody>
          <a:bodyPr/>
          <a:lstStyle/>
          <a:p>
            <a:fld id="{DB615CA4-D60C-439E-84BE-EFAFDB9117BE}" type="slidenum">
              <a:rPr lang="en-US" smtClean="0"/>
              <a:t>25</a:t>
            </a:fld>
            <a:endParaRPr lang="en-US"/>
          </a:p>
        </p:txBody>
      </p:sp>
    </p:spTree>
    <p:extLst>
      <p:ext uri="{BB962C8B-B14F-4D97-AF65-F5344CB8AC3E}">
        <p14:creationId xmlns:p14="http://schemas.microsoft.com/office/powerpoint/2010/main" val="309985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6/29/2022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101" name="Rectangle 95">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03" name="Rectangle 97">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629103" y="2244830"/>
            <a:ext cx="8933796" cy="2437232"/>
          </a:xfrm>
        </p:spPr>
        <p:txBody>
          <a:bodyPr>
            <a:normAutofit/>
          </a:bodyPr>
          <a:lstStyle/>
          <a:p>
            <a:r>
              <a:rPr lang="he-IL" sz="5800" dirty="0"/>
              <a:t>בחינת וירוס הקורונה באמצעות כלים ביו אינפורמטיבים</a:t>
            </a:r>
            <a:endParaRPr lang="en-US" sz="58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629101" y="4682062"/>
            <a:ext cx="8936846" cy="457201"/>
          </a:xfrm>
        </p:spPr>
        <p:txBody>
          <a:bodyPr>
            <a:normAutofit/>
          </a:bodyPr>
          <a:lstStyle/>
          <a:p>
            <a:pPr>
              <a:spcAft>
                <a:spcPts val="600"/>
              </a:spcAft>
            </a:pPr>
            <a:r>
              <a:rPr lang="he-IL" dirty="0"/>
              <a:t>איתי ברודר</a:t>
            </a:r>
            <a:endParaRPr lang="en-US" dirty="0"/>
          </a:p>
        </p:txBody>
      </p:sp>
      <p:sp>
        <p:nvSpPr>
          <p:cNvPr id="100" name="Rectangle 99">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2" name="Straight Connector 101">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1EEDFB-74F4-E142-8362-9780678C54B6}"/>
              </a:ext>
            </a:extLst>
          </p:cNvPr>
          <p:cNvSpPr txBox="1">
            <a:spLocks/>
          </p:cNvSpPr>
          <p:nvPr/>
        </p:nvSpPr>
        <p:spPr>
          <a:xfrm>
            <a:off x="7566450" y="2387645"/>
            <a:ext cx="3478950" cy="14813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r" rtl="1"/>
            <a:r>
              <a:rPr lang="he-IL" dirty="0"/>
              <a:t>שאלות המחקר</a:t>
            </a:r>
          </a:p>
        </p:txBody>
      </p:sp>
      <p:graphicFrame>
        <p:nvGraphicFramePr>
          <p:cNvPr id="5" name="Content Placeholder 2">
            <a:extLst>
              <a:ext uri="{FF2B5EF4-FFF2-40B4-BE49-F238E27FC236}">
                <a16:creationId xmlns:a16="http://schemas.microsoft.com/office/drawing/2014/main" id="{344B27B9-CF7F-A607-DFAC-BF5E17ED250A}"/>
              </a:ext>
            </a:extLst>
          </p:cNvPr>
          <p:cNvGraphicFramePr>
            <a:graphicFrameLocks/>
          </p:cNvGraphicFramePr>
          <p:nvPr>
            <p:extLst>
              <p:ext uri="{D42A27DB-BD31-4B8C-83A1-F6EECF244321}">
                <p14:modId xmlns:p14="http://schemas.microsoft.com/office/powerpoint/2010/main" val="1268710586"/>
              </p:ext>
            </p:extLst>
          </p:nvPr>
        </p:nvGraphicFramePr>
        <p:xfrm>
          <a:off x="975149" y="962026"/>
          <a:ext cx="6197175" cy="4796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325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AFBB-32AE-C4C4-47A1-F4BE6978CD74}"/>
              </a:ext>
            </a:extLst>
          </p:cNvPr>
          <p:cNvSpPr>
            <a:spLocks noGrp="1"/>
          </p:cNvSpPr>
          <p:nvPr>
            <p:ph type="title"/>
          </p:nvPr>
        </p:nvSpPr>
        <p:spPr>
          <a:xfrm>
            <a:off x="676276" y="826542"/>
            <a:ext cx="10991850" cy="957058"/>
          </a:xfrm>
        </p:spPr>
        <p:txBody>
          <a:bodyPr>
            <a:normAutofit fontScale="90000"/>
          </a:bodyPr>
          <a:lstStyle/>
          <a:p>
            <a:pPr algn="r" rtl="1"/>
            <a:r>
              <a:rPr lang="he-IL" sz="4000" dirty="0"/>
              <a:t>שיטות וחומרים : כלי המחקר, ביצוע המחקר ואיסוף נתונים </a:t>
            </a:r>
            <a:br>
              <a:rPr lang="he-IL" sz="4000" dirty="0"/>
            </a:br>
            <a:endParaRPr lang="en-US" dirty="0"/>
          </a:p>
        </p:txBody>
      </p:sp>
      <p:graphicFrame>
        <p:nvGraphicFramePr>
          <p:cNvPr id="10" name="Content Placeholder 2">
            <a:extLst>
              <a:ext uri="{FF2B5EF4-FFF2-40B4-BE49-F238E27FC236}">
                <a16:creationId xmlns:a16="http://schemas.microsoft.com/office/drawing/2014/main" id="{6101497D-3F33-15CA-4D48-66382B4DBAC9}"/>
              </a:ext>
            </a:extLst>
          </p:cNvPr>
          <p:cNvGraphicFramePr>
            <a:graphicFrameLocks/>
          </p:cNvGraphicFramePr>
          <p:nvPr>
            <p:extLst>
              <p:ext uri="{D42A27DB-BD31-4B8C-83A1-F6EECF244321}">
                <p14:modId xmlns:p14="http://schemas.microsoft.com/office/powerpoint/2010/main" val="1338705894"/>
              </p:ext>
            </p:extLst>
          </p:nvPr>
        </p:nvGraphicFramePr>
        <p:xfrm>
          <a:off x="1219202" y="2109722"/>
          <a:ext cx="9905998" cy="1852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Content Placeholder 2">
            <a:extLst>
              <a:ext uri="{FF2B5EF4-FFF2-40B4-BE49-F238E27FC236}">
                <a16:creationId xmlns:a16="http://schemas.microsoft.com/office/drawing/2014/main" id="{6B298E98-3DF6-765A-4113-91D3C1CE642E}"/>
              </a:ext>
            </a:extLst>
          </p:cNvPr>
          <p:cNvSpPr txBox="1">
            <a:spLocks/>
          </p:cNvSpPr>
          <p:nvPr/>
        </p:nvSpPr>
        <p:spPr>
          <a:xfrm>
            <a:off x="1219202" y="4436448"/>
            <a:ext cx="9905998" cy="865529"/>
          </a:xfrm>
          <a:prstGeom prst="rect">
            <a:avLst/>
          </a:prstGeom>
        </p:spPr>
        <p:txBody>
          <a:bodyPr vert="horz" lIns="91440" tIns="45720" rIns="91440" bIns="45720" rtlCol="0">
            <a:normAutofit/>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600" b="1" dirty="0">
                <a:effectLst/>
                <a:latin typeface="Arial" panose="020B0604020202020204" pitchFamily="34" charset="0"/>
                <a:ea typeface="Calibri" panose="020F0502020204030204" pitchFamily="34" charset="0"/>
              </a:rPr>
              <a:t>GISAID</a:t>
            </a:r>
            <a:r>
              <a:rPr lang="en-US" sz="1600" dirty="0">
                <a:effectLst/>
                <a:latin typeface="Arial" panose="020B0604020202020204" pitchFamily="34" charset="0"/>
                <a:ea typeface="Calibri" panose="020F0502020204030204" pitchFamily="34" charset="0"/>
              </a:rPr>
              <a:t> </a:t>
            </a:r>
            <a:r>
              <a:rPr lang="he-IL" sz="2000" dirty="0"/>
              <a:t> – מאגר מידע עולמי רצף חומצות אמינו של חלבון הספייק בווריאנט המקורי </a:t>
            </a:r>
            <a:r>
              <a:rPr lang="en-US" sz="2000" dirty="0"/>
              <a:t>Wildtype </a:t>
            </a:r>
            <a:r>
              <a:rPr lang="he-IL" sz="2000" dirty="0"/>
              <a:t> ורצפים של מוטציות שונות</a:t>
            </a:r>
            <a:endParaRPr lang="en-US" sz="2000" dirty="0"/>
          </a:p>
        </p:txBody>
      </p:sp>
      <p:sp>
        <p:nvSpPr>
          <p:cNvPr id="16" name="TextBox 15">
            <a:extLst>
              <a:ext uri="{FF2B5EF4-FFF2-40B4-BE49-F238E27FC236}">
                <a16:creationId xmlns:a16="http://schemas.microsoft.com/office/drawing/2014/main" id="{2E3CA2A0-B7C6-A837-12CE-FAF1E0F8E44D}"/>
              </a:ext>
            </a:extLst>
          </p:cNvPr>
          <p:cNvSpPr txBox="1"/>
          <p:nvPr/>
        </p:nvSpPr>
        <p:spPr>
          <a:xfrm>
            <a:off x="7488213" y="1592293"/>
            <a:ext cx="6094602" cy="646331"/>
          </a:xfrm>
          <a:prstGeom prst="rect">
            <a:avLst/>
          </a:prstGeom>
          <a:noFill/>
        </p:spPr>
        <p:txBody>
          <a:bodyPr wrap="square">
            <a:spAutoFit/>
          </a:bodyPr>
          <a:lstStyle/>
          <a:p>
            <a:pPr algn="ctr"/>
            <a:r>
              <a:rPr lang="he-IL" u="sng" dirty="0"/>
              <a:t>כלי פיתוח שהשתמשתי בהם</a:t>
            </a:r>
          </a:p>
          <a:p>
            <a:pPr algn="ctr"/>
            <a:endParaRPr lang="he-IL" u="sng" dirty="0"/>
          </a:p>
        </p:txBody>
      </p:sp>
    </p:spTree>
    <p:extLst>
      <p:ext uri="{BB962C8B-B14F-4D97-AF65-F5344CB8AC3E}">
        <p14:creationId xmlns:p14="http://schemas.microsoft.com/office/powerpoint/2010/main" val="145530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B214F6D-88ED-C785-5841-2FD4EF15CF51}"/>
              </a:ext>
            </a:extLst>
          </p:cNvPr>
          <p:cNvPicPr>
            <a:picLocks noChangeAspect="1"/>
          </p:cNvPicPr>
          <p:nvPr/>
        </p:nvPicPr>
        <p:blipFill>
          <a:blip r:embed="rId2"/>
          <a:stretch>
            <a:fillRect/>
          </a:stretch>
        </p:blipFill>
        <p:spPr>
          <a:xfrm>
            <a:off x="252705" y="2014194"/>
            <a:ext cx="6192473" cy="3235566"/>
          </a:xfrm>
          <a:prstGeom prst="rect">
            <a:avLst/>
          </a:prstGeom>
        </p:spPr>
      </p:pic>
      <p:sp>
        <p:nvSpPr>
          <p:cNvPr id="23" name="Rectangle 12">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E2ED7-0F4A-0924-D674-62AFE5DDCF47}"/>
              </a:ext>
            </a:extLst>
          </p:cNvPr>
          <p:cNvSpPr>
            <a:spLocks noGrp="1"/>
          </p:cNvSpPr>
          <p:nvPr>
            <p:ph type="title"/>
          </p:nvPr>
        </p:nvSpPr>
        <p:spPr>
          <a:xfrm>
            <a:off x="7064082" y="642594"/>
            <a:ext cx="4472921" cy="1371600"/>
          </a:xfrm>
        </p:spPr>
        <p:txBody>
          <a:bodyPr>
            <a:normAutofit/>
          </a:bodyPr>
          <a:lstStyle/>
          <a:p>
            <a:r>
              <a:rPr lang="en-US"/>
              <a:t>NetMHCpan</a:t>
            </a:r>
          </a:p>
        </p:txBody>
      </p:sp>
      <p:sp>
        <p:nvSpPr>
          <p:cNvPr id="3" name="Content Placeholder 2">
            <a:extLst>
              <a:ext uri="{FF2B5EF4-FFF2-40B4-BE49-F238E27FC236}">
                <a16:creationId xmlns:a16="http://schemas.microsoft.com/office/drawing/2014/main" id="{D3752FD0-2739-89A2-F2AA-F88E70CAD3BD}"/>
              </a:ext>
            </a:extLst>
          </p:cNvPr>
          <p:cNvSpPr>
            <a:spLocks noGrp="1"/>
          </p:cNvSpPr>
          <p:nvPr>
            <p:ph idx="1"/>
          </p:nvPr>
        </p:nvSpPr>
        <p:spPr>
          <a:xfrm>
            <a:off x="7064082" y="2103120"/>
            <a:ext cx="4472922" cy="3931920"/>
          </a:xfrm>
        </p:spPr>
        <p:txBody>
          <a:bodyPr>
            <a:normAutofit/>
          </a:bodyPr>
          <a:lstStyle/>
          <a:p>
            <a:pPr algn="r" rtl="1"/>
            <a:r>
              <a:rPr lang="en-US" dirty="0"/>
              <a:t>  </a:t>
            </a:r>
            <a:r>
              <a:rPr lang="he-IL" dirty="0"/>
              <a:t>תוכנה המכילה בתוכה אלגוריתם שמסוגל לספק תחזית של הסיכוי של פפטיד כלשהו להקשר ולהיות מוצג לתאי </a:t>
            </a:r>
            <a:r>
              <a:rPr lang="en-US" dirty="0"/>
              <a:t> T </a:t>
            </a:r>
            <a:r>
              <a:rPr lang="he-IL" dirty="0"/>
              <a:t>על גבי חלבון </a:t>
            </a:r>
            <a:r>
              <a:rPr lang="en-US" dirty="0"/>
              <a:t>MHC </a:t>
            </a:r>
            <a:r>
              <a:rPr lang="he-IL" dirty="0"/>
              <a:t> מסוים באמצעות אלגוריתם שמבוסס על רשת נוירונים ממוחשבת.</a:t>
            </a:r>
          </a:p>
          <a:p>
            <a:pPr algn="r" rtl="1"/>
            <a:r>
              <a:rPr lang="he-IL" dirty="0"/>
              <a:t>התוכנה מקבלת פפטיד ו</a:t>
            </a:r>
            <a:r>
              <a:rPr lang="en-US" dirty="0"/>
              <a:t>HLA</a:t>
            </a:r>
            <a:r>
              <a:rPr lang="he-IL" dirty="0"/>
              <a:t> מסויים ומחזירה ציון בין 1-100 שהוא ציון הקשירה.</a:t>
            </a:r>
          </a:p>
          <a:p>
            <a:pPr algn="r" rtl="1"/>
            <a:r>
              <a:rPr lang="he-IL" dirty="0"/>
              <a:t>ציון הנמוך מ0.5, נחשב </a:t>
            </a:r>
            <a:r>
              <a:rPr lang="en-US" dirty="0"/>
              <a:t>strong binder</a:t>
            </a:r>
            <a:r>
              <a:rPr lang="he-IL" dirty="0"/>
              <a:t>, כלומר סיכוי גבוה להיקשרות ל</a:t>
            </a:r>
            <a:r>
              <a:rPr lang="en-US" dirty="0"/>
              <a:t>HLA</a:t>
            </a:r>
            <a:endParaRPr lang="he-IL" dirty="0"/>
          </a:p>
          <a:p>
            <a:pPr algn="r" rtl="1"/>
            <a:r>
              <a:rPr lang="he-IL" dirty="0"/>
              <a:t>ציון בין 0.5-2 נקרא </a:t>
            </a:r>
            <a:r>
              <a:rPr lang="en-US" dirty="0"/>
              <a:t>weak binder</a:t>
            </a:r>
            <a:r>
              <a:rPr lang="he-IL" dirty="0"/>
              <a:t>, כלומר סיכוי נמוך יותר להיקשרות.</a:t>
            </a:r>
          </a:p>
          <a:p>
            <a:pPr algn="r" rtl="1"/>
            <a:r>
              <a:rPr lang="he-IL" dirty="0"/>
              <a:t>ציון הגבוה מ2 אומר שכמעט ואין סיכוי לפפטיד להיקשר</a:t>
            </a:r>
            <a:endParaRPr lang="en-US" dirty="0"/>
          </a:p>
        </p:txBody>
      </p:sp>
    </p:spTree>
    <p:extLst>
      <p:ext uri="{BB962C8B-B14F-4D97-AF65-F5344CB8AC3E}">
        <p14:creationId xmlns:p14="http://schemas.microsoft.com/office/powerpoint/2010/main" val="230369102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B0DB3B52-D825-E3D3-D27A-B4BE195ED320}"/>
              </a:ext>
            </a:extLst>
          </p:cNvPr>
          <p:cNvPicPr>
            <a:picLocks noChangeAspect="1"/>
          </p:cNvPicPr>
          <p:nvPr/>
        </p:nvPicPr>
        <p:blipFill rotWithShape="1">
          <a:blip r:embed="rId2">
            <a:extLst>
              <a:ext uri="{28A0092B-C50C-407E-A947-70E740481C1C}">
                <a14:useLocalDpi xmlns:a14="http://schemas.microsoft.com/office/drawing/2010/main" val="0"/>
              </a:ext>
            </a:extLst>
          </a:blip>
          <a:srcRect r="30021"/>
          <a:stretch/>
        </p:blipFill>
        <p:spPr bwMode="auto">
          <a:xfrm>
            <a:off x="1215387" y="727628"/>
            <a:ext cx="4391698" cy="5415552"/>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874BF-FAFB-5262-1BD7-1F1DF39A7DC1}"/>
              </a:ext>
            </a:extLst>
          </p:cNvPr>
          <p:cNvSpPr>
            <a:spLocks noGrp="1"/>
          </p:cNvSpPr>
          <p:nvPr>
            <p:ph type="title"/>
          </p:nvPr>
        </p:nvSpPr>
        <p:spPr>
          <a:xfrm>
            <a:off x="7064082" y="642594"/>
            <a:ext cx="4472921" cy="1371600"/>
          </a:xfrm>
        </p:spPr>
        <p:txBody>
          <a:bodyPr>
            <a:normAutofit/>
          </a:bodyPr>
          <a:lstStyle/>
          <a:p>
            <a:pPr algn="ctr"/>
            <a:r>
              <a:rPr lang="en-US" dirty="0"/>
              <a:t>Netchop</a:t>
            </a:r>
          </a:p>
        </p:txBody>
      </p:sp>
      <p:sp>
        <p:nvSpPr>
          <p:cNvPr id="3" name="Content Placeholder 2">
            <a:extLst>
              <a:ext uri="{FF2B5EF4-FFF2-40B4-BE49-F238E27FC236}">
                <a16:creationId xmlns:a16="http://schemas.microsoft.com/office/drawing/2014/main" id="{F95BD14F-2735-1DEC-EC1D-78BA3F2C20F9}"/>
              </a:ext>
            </a:extLst>
          </p:cNvPr>
          <p:cNvSpPr>
            <a:spLocks noGrp="1"/>
          </p:cNvSpPr>
          <p:nvPr>
            <p:ph idx="1"/>
          </p:nvPr>
        </p:nvSpPr>
        <p:spPr>
          <a:xfrm>
            <a:off x="7064082" y="2103120"/>
            <a:ext cx="4472922" cy="3931920"/>
          </a:xfrm>
        </p:spPr>
        <p:txBody>
          <a:bodyPr>
            <a:normAutofit/>
          </a:bodyPr>
          <a:lstStyle/>
          <a:p>
            <a:pPr algn="r" rtl="1"/>
            <a:r>
              <a:rPr lang="he-IL" dirty="0"/>
              <a:t>הפפטידים המוצגים ע"י </a:t>
            </a:r>
            <a:r>
              <a:rPr lang="en-US" dirty="0"/>
              <a:t>MHC</a:t>
            </a:r>
            <a:r>
              <a:rPr lang="he-IL" dirty="0"/>
              <a:t> נחתכים על ידי הפרוטאוזום, חלבון שנמצא בתא ומחלק חלבונים לפפטידים באורכים שונים. הכלי </a:t>
            </a:r>
            <a:r>
              <a:rPr lang="en-US" dirty="0"/>
              <a:t>netchop </a:t>
            </a:r>
            <a:r>
              <a:rPr lang="he-IL" dirty="0"/>
              <a:t> מאפשר לחזות באילו מיקומים בחלבון יחתוך הפרוטאוזום את החלבון לפפטידים.</a:t>
            </a:r>
          </a:p>
          <a:p>
            <a:pPr algn="r" rtl="1"/>
            <a:r>
              <a:rPr lang="he-IL" dirty="0"/>
              <a:t>הכלי </a:t>
            </a:r>
            <a:r>
              <a:rPr lang="en-US" dirty="0"/>
              <a:t>netchop </a:t>
            </a:r>
            <a:r>
              <a:rPr lang="he-IL" dirty="0"/>
              <a:t>מבוסס על רשת נוירונים ממוחשבת. הכלי מכיל נתונים על נתוני </a:t>
            </a:r>
            <a:r>
              <a:rPr lang="en-US" dirty="0"/>
              <a:t>MHC </a:t>
            </a:r>
            <a:r>
              <a:rPr lang="he-IL" dirty="0"/>
              <a:t> של בני אדם שהתקבלו מחיתוך על ידי הפרוטאוזום האנושי. הכלי מאפשר ביצוע תחזית של הסיכויים לחיתוך החלבון במיקום מסוים על ידי הפרוטאוזום. </a:t>
            </a:r>
          </a:p>
        </p:txBody>
      </p:sp>
    </p:spTree>
    <p:extLst>
      <p:ext uri="{BB962C8B-B14F-4D97-AF65-F5344CB8AC3E}">
        <p14:creationId xmlns:p14="http://schemas.microsoft.com/office/powerpoint/2010/main" val="420189933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EB1B0BA1-AD37-B42D-3BE2-55A90AE01D48}"/>
              </a:ext>
            </a:extLst>
          </p:cNvPr>
          <p:cNvPicPr>
            <a:picLocks noChangeAspect="1"/>
          </p:cNvPicPr>
          <p:nvPr/>
        </p:nvPicPr>
        <p:blipFill>
          <a:blip r:embed="rId2"/>
          <a:stretch>
            <a:fillRect/>
          </a:stretch>
        </p:blipFill>
        <p:spPr>
          <a:xfrm>
            <a:off x="1109627" y="727628"/>
            <a:ext cx="4603218" cy="5415552"/>
          </a:xfrm>
          <a:prstGeom prst="rect">
            <a:avLst/>
          </a:prstGeom>
        </p:spPr>
      </p:pic>
      <p:sp>
        <p:nvSpPr>
          <p:cNvPr id="12" name="Rectangle 11">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10A32-5D7D-9BED-29B0-A8D2B3590BC0}"/>
              </a:ext>
            </a:extLst>
          </p:cNvPr>
          <p:cNvSpPr>
            <a:spLocks noGrp="1"/>
          </p:cNvSpPr>
          <p:nvPr>
            <p:ph type="title"/>
          </p:nvPr>
        </p:nvSpPr>
        <p:spPr>
          <a:xfrm>
            <a:off x="7064082" y="642594"/>
            <a:ext cx="4472921" cy="1371600"/>
          </a:xfrm>
        </p:spPr>
        <p:txBody>
          <a:bodyPr>
            <a:normAutofit/>
          </a:bodyPr>
          <a:lstStyle/>
          <a:p>
            <a:pPr algn="ctr"/>
            <a:r>
              <a:rPr lang="en-US" dirty="0"/>
              <a:t>NetGlyc </a:t>
            </a:r>
          </a:p>
        </p:txBody>
      </p:sp>
      <p:sp>
        <p:nvSpPr>
          <p:cNvPr id="3" name="Content Placeholder 2">
            <a:extLst>
              <a:ext uri="{FF2B5EF4-FFF2-40B4-BE49-F238E27FC236}">
                <a16:creationId xmlns:a16="http://schemas.microsoft.com/office/drawing/2014/main" id="{86A4F905-9D89-73EF-EB23-F505250A6E50}"/>
              </a:ext>
            </a:extLst>
          </p:cNvPr>
          <p:cNvSpPr>
            <a:spLocks noGrp="1"/>
          </p:cNvSpPr>
          <p:nvPr>
            <p:ph idx="1"/>
          </p:nvPr>
        </p:nvSpPr>
        <p:spPr>
          <a:xfrm>
            <a:off x="7064082" y="2103120"/>
            <a:ext cx="4472922" cy="3931920"/>
          </a:xfrm>
        </p:spPr>
        <p:txBody>
          <a:bodyPr>
            <a:normAutofit/>
          </a:bodyPr>
          <a:lstStyle/>
          <a:p>
            <a:pPr algn="r" rtl="1"/>
            <a:r>
              <a:rPr lang="he-IL"/>
              <a:t>כלי לתחזית </a:t>
            </a:r>
            <a:r>
              <a:rPr lang="en-US"/>
              <a:t>N-glycolization:– </a:t>
            </a:r>
            <a:r>
              <a:rPr lang="he-IL"/>
              <a:t>כלי החוזה אתרי </a:t>
            </a:r>
            <a:r>
              <a:rPr lang="en-US"/>
              <a:t> N-Glycosylation </a:t>
            </a:r>
            <a:r>
              <a:rPr lang="he-IL"/>
              <a:t>בחלבון. כלומר, מזהה באיזה אזורים יש סיכוי גבוה להצמדות סוכרים.</a:t>
            </a:r>
            <a:endParaRPr lang="en-US"/>
          </a:p>
          <a:p>
            <a:pPr rtl="1"/>
            <a:endParaRPr lang="en-US" dirty="0"/>
          </a:p>
          <a:p>
            <a:pPr rtl="1"/>
            <a:endParaRPr lang="en-US" dirty="0"/>
          </a:p>
        </p:txBody>
      </p:sp>
    </p:spTree>
    <p:extLst>
      <p:ext uri="{BB962C8B-B14F-4D97-AF65-F5344CB8AC3E}">
        <p14:creationId xmlns:p14="http://schemas.microsoft.com/office/powerpoint/2010/main" val="382066044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CB4B-173D-F54F-8FC8-27143BEB0A41}"/>
              </a:ext>
            </a:extLst>
          </p:cNvPr>
          <p:cNvSpPr>
            <a:spLocks noGrp="1"/>
          </p:cNvSpPr>
          <p:nvPr>
            <p:ph type="title"/>
          </p:nvPr>
        </p:nvSpPr>
        <p:spPr/>
        <p:txBody>
          <a:bodyPr/>
          <a:lstStyle/>
          <a:p>
            <a:pPr algn="r" rtl="1"/>
            <a:r>
              <a:rPr lang="he-IL" dirty="0"/>
              <a:t>מהלך המחקר</a:t>
            </a:r>
            <a:endParaRPr lang="en-US" dirty="0"/>
          </a:p>
        </p:txBody>
      </p:sp>
      <p:sp>
        <p:nvSpPr>
          <p:cNvPr id="3" name="Content Placeholder 2">
            <a:extLst>
              <a:ext uri="{FF2B5EF4-FFF2-40B4-BE49-F238E27FC236}">
                <a16:creationId xmlns:a16="http://schemas.microsoft.com/office/drawing/2014/main" id="{43F0056D-A6E1-0F5D-EB46-376BB8C6BD3E}"/>
              </a:ext>
            </a:extLst>
          </p:cNvPr>
          <p:cNvSpPr>
            <a:spLocks noGrp="1"/>
          </p:cNvSpPr>
          <p:nvPr>
            <p:ph idx="1"/>
          </p:nvPr>
        </p:nvSpPr>
        <p:spPr/>
        <p:txBody>
          <a:bodyPr/>
          <a:lstStyle/>
          <a:p>
            <a:pPr algn="r" rtl="1"/>
            <a:r>
              <a:rPr lang="he-IL" dirty="0"/>
              <a:t>המטרה במחקר היא לקחת פפטידים מה </a:t>
            </a:r>
            <a:r>
              <a:rPr lang="en-US" dirty="0"/>
              <a:t>Spike</a:t>
            </a:r>
            <a:r>
              <a:rPr lang="he-IL" dirty="0"/>
              <a:t> ולבדוק איך הם וגם מוטציות של הווירוסים נקשרים ל </a:t>
            </a:r>
            <a:r>
              <a:rPr lang="en-US" dirty="0"/>
              <a:t>HLA</a:t>
            </a:r>
            <a:r>
              <a:rPr lang="he-IL" dirty="0"/>
              <a:t> השונים. </a:t>
            </a:r>
          </a:p>
          <a:p>
            <a:pPr algn="r" rtl="1"/>
            <a:r>
              <a:rPr lang="he-IL" dirty="0"/>
              <a:t>בניית קוד לחיתוך רצף הגנום של הווירוס לחלקים של 8-10 חלקים, היות והאורך הטיפוסי של פפטידים שמוצגים על גבי התא הוא 9 ולכן התמקדנו באורכים הללו.  </a:t>
            </a:r>
          </a:p>
          <a:p>
            <a:pPr algn="r" rtl="1"/>
            <a:r>
              <a:rPr lang="he-IL" dirty="0"/>
              <a:t>בחינה של תחזית החלקים הללו להיחתך במציאות על ידי הפרוטאוזום והצבה התחזית בטבלאות </a:t>
            </a:r>
          </a:p>
          <a:p>
            <a:pPr algn="r" rtl="1"/>
            <a:r>
              <a:rPr lang="he-IL" dirty="0"/>
              <a:t>בניית טבלאות של הסיכוי להיחתך וסימון כ </a:t>
            </a:r>
            <a:r>
              <a:rPr lang="en-US" dirty="0"/>
              <a:t>Chopped </a:t>
            </a:r>
            <a:r>
              <a:rPr lang="he-IL" dirty="0"/>
              <a:t> ביחידות מידה לכל פפטיד </a:t>
            </a:r>
          </a:p>
          <a:p>
            <a:pPr algn="r" rtl="1"/>
            <a:r>
              <a:rPr lang="he-IL" dirty="0"/>
              <a:t>לקחנו קלט של פפטיד תאורטי וסוג </a:t>
            </a:r>
            <a:r>
              <a:rPr lang="en-US" dirty="0"/>
              <a:t>MHC</a:t>
            </a:r>
            <a:r>
              <a:rPr lang="he-IL" dirty="0"/>
              <a:t> (</a:t>
            </a:r>
            <a:r>
              <a:rPr lang="en-US" dirty="0"/>
              <a:t> </a:t>
            </a:r>
            <a:r>
              <a:rPr lang="he-IL" dirty="0"/>
              <a:t>12 סוגים שונים )</a:t>
            </a:r>
            <a:r>
              <a:rPr lang="en-US" dirty="0"/>
              <a:t> </a:t>
            </a:r>
            <a:r>
              <a:rPr lang="he-IL" dirty="0"/>
              <a:t>ובניית תחזית רמת ההיקשרות אליהם ונגדיר </a:t>
            </a:r>
            <a:r>
              <a:rPr lang="en-US" dirty="0"/>
              <a:t>Strong / weak binder </a:t>
            </a:r>
            <a:r>
              <a:rPr lang="he-IL" dirty="0"/>
              <a:t> בהתאם לתוצאות</a:t>
            </a:r>
            <a:endParaRPr lang="en-US" dirty="0"/>
          </a:p>
          <a:p>
            <a:pPr algn="r" rtl="1"/>
            <a:r>
              <a:rPr lang="he-IL" dirty="0"/>
              <a:t>בניית טבלאות שונות שמכילות תחזיות מכל כלי המחקר ומאגרי המידע</a:t>
            </a:r>
          </a:p>
          <a:p>
            <a:pPr algn="r" rtl="1"/>
            <a:endParaRPr lang="he-IL" dirty="0"/>
          </a:p>
          <a:p>
            <a:pPr algn="r" rtl="1"/>
            <a:endParaRPr lang="en-US" dirty="0"/>
          </a:p>
        </p:txBody>
      </p:sp>
      <p:pic>
        <p:nvPicPr>
          <p:cNvPr id="4100" name="Picture 4">
            <a:extLst>
              <a:ext uri="{FF2B5EF4-FFF2-40B4-BE49-F238E27FC236}">
                <a16:creationId xmlns:a16="http://schemas.microsoft.com/office/drawing/2014/main" id="{A8015936-0537-0832-4A4C-18DC70CB7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4344088"/>
            <a:ext cx="3462254" cy="194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96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1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2" name="Rectangle 1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3" name="Rectangle 1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4" name="Rectangle 21">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3">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6" name="Rectangle 25">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10" descr="תמונה שמכילה שולחן&#10;&#10;התיאור נוצר באופן אוטומטי">
            <a:extLst>
              <a:ext uri="{FF2B5EF4-FFF2-40B4-BE49-F238E27FC236}">
                <a16:creationId xmlns:a16="http://schemas.microsoft.com/office/drawing/2014/main" id="{53D9CD85-FA6B-0350-59EB-F8DF4D50DDA2}"/>
              </a:ext>
            </a:extLst>
          </p:cNvPr>
          <p:cNvPicPr>
            <a:picLocks noGrp="1" noChangeAspect="1"/>
          </p:cNvPicPr>
          <p:nvPr>
            <p:ph idx="1"/>
          </p:nvPr>
        </p:nvPicPr>
        <p:blipFill>
          <a:blip r:embed="rId2"/>
          <a:stretch>
            <a:fillRect/>
          </a:stretch>
        </p:blipFill>
        <p:spPr>
          <a:xfrm>
            <a:off x="240490" y="1136073"/>
            <a:ext cx="7752219" cy="4728852"/>
          </a:xfrm>
          <a:prstGeom prst="rect">
            <a:avLst/>
          </a:prstGeom>
        </p:spPr>
      </p:pic>
      <p:sp>
        <p:nvSpPr>
          <p:cNvPr id="47" name="Rectangle 27">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8711-8B7B-7CBA-8596-B91220F9C103}"/>
              </a:ext>
            </a:extLst>
          </p:cNvPr>
          <p:cNvSpPr>
            <a:spLocks noGrp="1"/>
          </p:cNvSpPr>
          <p:nvPr>
            <p:ph type="title"/>
          </p:nvPr>
        </p:nvSpPr>
        <p:spPr>
          <a:xfrm>
            <a:off x="8452222" y="1574054"/>
            <a:ext cx="3467385" cy="3412827"/>
          </a:xfrm>
        </p:spPr>
        <p:txBody>
          <a:bodyPr vert="horz" lIns="91440" tIns="45720" rIns="91440" bIns="45720" rtlCol="0" anchor="ctr">
            <a:normAutofit/>
          </a:bodyPr>
          <a:lstStyle/>
          <a:p>
            <a:pPr algn="ctr">
              <a:lnSpc>
                <a:spcPct val="83000"/>
              </a:lnSpc>
            </a:pPr>
            <a:r>
              <a:rPr lang="en-US" sz="3700" cap="all" spc="-100"/>
              <a:t>דוגמא של טבלאות שבניתי במחקר</a:t>
            </a:r>
            <a:br>
              <a:rPr lang="en-US" sz="3700" cap="all" spc="-100"/>
            </a:br>
            <a:endParaRPr lang="en-US" sz="3700" cap="all" spc="-100" dirty="0"/>
          </a:p>
        </p:txBody>
      </p:sp>
      <p:sp>
        <p:nvSpPr>
          <p:cNvPr id="48" name="Rectangle 29">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31">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33">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35">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1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AB08-0295-6B7B-4B8E-B3DD41400515}"/>
              </a:ext>
            </a:extLst>
          </p:cNvPr>
          <p:cNvSpPr>
            <a:spLocks noGrp="1"/>
          </p:cNvSpPr>
          <p:nvPr>
            <p:ph type="title"/>
          </p:nvPr>
        </p:nvSpPr>
        <p:spPr/>
        <p:txBody>
          <a:bodyPr/>
          <a:lstStyle/>
          <a:p>
            <a:endParaRPr lang="en-US" dirty="0"/>
          </a:p>
        </p:txBody>
      </p:sp>
      <p:pic>
        <p:nvPicPr>
          <p:cNvPr id="4" name="תמונה 16" descr="תמונה שמכילה טקסט, חלון&#10;&#10;התיאור נוצר באופן אוטומטי">
            <a:extLst>
              <a:ext uri="{FF2B5EF4-FFF2-40B4-BE49-F238E27FC236}">
                <a16:creationId xmlns:a16="http://schemas.microsoft.com/office/drawing/2014/main" id="{8A84D2F1-E429-9E98-96B4-8253797B618F}"/>
              </a:ext>
            </a:extLst>
          </p:cNvPr>
          <p:cNvPicPr>
            <a:picLocks noGrp="1" noChangeAspect="1"/>
          </p:cNvPicPr>
          <p:nvPr>
            <p:ph idx="1"/>
          </p:nvPr>
        </p:nvPicPr>
        <p:blipFill>
          <a:blip r:embed="rId2"/>
          <a:stretch>
            <a:fillRect/>
          </a:stretch>
        </p:blipFill>
        <p:spPr>
          <a:xfrm>
            <a:off x="1271164" y="757643"/>
            <a:ext cx="9649671" cy="5342714"/>
          </a:xfrm>
          <a:prstGeom prst="rect">
            <a:avLst/>
          </a:prstGeom>
        </p:spPr>
      </p:pic>
    </p:spTree>
    <p:extLst>
      <p:ext uri="{BB962C8B-B14F-4D97-AF65-F5344CB8AC3E}">
        <p14:creationId xmlns:p14="http://schemas.microsoft.com/office/powerpoint/2010/main" val="405037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801A-EADD-BFBB-32F5-46B2AF9BEC0D}"/>
              </a:ext>
            </a:extLst>
          </p:cNvPr>
          <p:cNvSpPr>
            <a:spLocks noGrp="1"/>
          </p:cNvSpPr>
          <p:nvPr>
            <p:ph type="title"/>
          </p:nvPr>
        </p:nvSpPr>
        <p:spPr>
          <a:xfrm>
            <a:off x="6579450" y="727627"/>
            <a:ext cx="4957553" cy="1645920"/>
          </a:xfrm>
        </p:spPr>
        <p:txBody>
          <a:bodyPr>
            <a:normAutofit/>
          </a:bodyPr>
          <a:lstStyle/>
          <a:p>
            <a:pPr algn="r" rtl="1"/>
            <a:r>
              <a:rPr lang="he-IL" sz="3400" dirty="0"/>
              <a:t>שלב שני במחקר ויזואליזציה וניתוח הנתונים</a:t>
            </a:r>
            <a:br>
              <a:rPr lang="he-IL" sz="3400" dirty="0"/>
            </a:br>
            <a:endParaRPr lang="en-US" sz="34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7" name="Graphic 6" descr="Laptop Secure">
            <a:extLst>
              <a:ext uri="{FF2B5EF4-FFF2-40B4-BE49-F238E27FC236}">
                <a16:creationId xmlns:a16="http://schemas.microsoft.com/office/drawing/2014/main" id="{99C2E025-4A45-CF5C-CDE6-E132ACBC22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256" y="1230863"/>
            <a:ext cx="4414438" cy="4414438"/>
          </a:xfrm>
          <a:prstGeom prst="rect">
            <a:avLst/>
          </a:prstGeom>
        </p:spPr>
      </p:pic>
      <p:sp>
        <p:nvSpPr>
          <p:cNvPr id="15" name="Content Placeholder 2">
            <a:extLst>
              <a:ext uri="{FF2B5EF4-FFF2-40B4-BE49-F238E27FC236}">
                <a16:creationId xmlns:a16="http://schemas.microsoft.com/office/drawing/2014/main" id="{67CD2629-2F16-36F0-2C64-ECDDD6EBB0A9}"/>
              </a:ext>
            </a:extLst>
          </p:cNvPr>
          <p:cNvSpPr>
            <a:spLocks noGrp="1"/>
          </p:cNvSpPr>
          <p:nvPr>
            <p:ph idx="1"/>
          </p:nvPr>
        </p:nvSpPr>
        <p:spPr>
          <a:xfrm>
            <a:off x="6096000" y="2497372"/>
            <a:ext cx="5698179" cy="2950928"/>
          </a:xfrm>
        </p:spPr>
        <p:txBody>
          <a:bodyPr>
            <a:normAutofit/>
          </a:bodyPr>
          <a:lstStyle/>
          <a:p>
            <a:pPr algn="r" rtl="1"/>
            <a:r>
              <a:rPr lang="he-IL" sz="2800" dirty="0"/>
              <a:t>לאחר שארגנתי את התוצאות לטבלה השתמשתי בספריות</a:t>
            </a:r>
            <a:r>
              <a:rPr lang="en-US" sz="2800" dirty="0"/>
              <a:t>matplotlib </a:t>
            </a:r>
            <a:r>
              <a:rPr lang="he-IL" sz="2800" dirty="0"/>
              <a:t>ו</a:t>
            </a:r>
            <a:r>
              <a:rPr lang="en-US" sz="2800" dirty="0"/>
              <a:t>seaborn</a:t>
            </a:r>
            <a:r>
              <a:rPr lang="he-IL" sz="2800" dirty="0"/>
              <a:t> כדי ליצור וויזואליזציות למשתנים השונים </a:t>
            </a:r>
          </a:p>
        </p:txBody>
      </p:sp>
    </p:spTree>
    <p:extLst>
      <p:ext uri="{BB962C8B-B14F-4D97-AF65-F5344CB8AC3E}">
        <p14:creationId xmlns:p14="http://schemas.microsoft.com/office/powerpoint/2010/main" val="1971015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5" name="Rectangle 24">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8F7BED61-ADCD-0F9A-CE91-600735437B0A}"/>
              </a:ext>
            </a:extLst>
          </p:cNvPr>
          <p:cNvSpPr>
            <a:spLocks noGrp="1"/>
          </p:cNvSpPr>
          <p:nvPr>
            <p:ph type="title"/>
          </p:nvPr>
        </p:nvSpPr>
        <p:spPr>
          <a:xfrm>
            <a:off x="5353249" y="1916670"/>
            <a:ext cx="5716338" cy="3042706"/>
          </a:xfrm>
        </p:spPr>
        <p:txBody>
          <a:bodyPr vert="horz" lIns="91440" tIns="45720" rIns="91440" bIns="45720" rtlCol="0" anchor="ctr">
            <a:normAutofit/>
          </a:bodyPr>
          <a:lstStyle/>
          <a:p>
            <a:pPr algn="ctr">
              <a:lnSpc>
                <a:spcPct val="83000"/>
              </a:lnSpc>
            </a:pPr>
            <a:r>
              <a:rPr lang="en-US" sz="5400" cap="all" spc="-100" dirty="0" err="1"/>
              <a:t>תוצאות</a:t>
            </a:r>
            <a:r>
              <a:rPr lang="en-US" sz="5400" cap="all" spc="-100" dirty="0"/>
              <a:t> </a:t>
            </a:r>
            <a:r>
              <a:rPr lang="en-US" sz="5400" cap="all" spc="-100" dirty="0" err="1"/>
              <a:t>המחקר</a:t>
            </a:r>
            <a:r>
              <a:rPr lang="en-US" sz="5400" cap="all" spc="-100" dirty="0"/>
              <a:t> </a:t>
            </a:r>
          </a:p>
        </p:txBody>
      </p:sp>
      <p:sp>
        <p:nvSpPr>
          <p:cNvPr id="27" name="Rectangle 26">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Bar chart">
            <a:extLst>
              <a:ext uri="{FF2B5EF4-FFF2-40B4-BE49-F238E27FC236}">
                <a16:creationId xmlns:a16="http://schemas.microsoft.com/office/drawing/2014/main" id="{D4DA8010-23DC-C82E-E4EE-678FFC9A0F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561990"/>
            <a:ext cx="3752067" cy="3752067"/>
          </a:xfrm>
          <a:prstGeom prst="rect">
            <a:avLst/>
          </a:prstGeom>
        </p:spPr>
      </p:pic>
    </p:spTree>
    <p:extLst>
      <p:ext uri="{BB962C8B-B14F-4D97-AF65-F5344CB8AC3E}">
        <p14:creationId xmlns:p14="http://schemas.microsoft.com/office/powerpoint/2010/main" val="23314187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AF0FBFE3-AA94-281D-C7A8-B555BB5DCE1F}"/>
              </a:ext>
            </a:extLst>
          </p:cNvPr>
          <p:cNvSpPr>
            <a:spLocks noGrp="1"/>
          </p:cNvSpPr>
          <p:nvPr>
            <p:ph type="title"/>
          </p:nvPr>
        </p:nvSpPr>
        <p:spPr>
          <a:xfrm>
            <a:off x="1066800" y="642594"/>
            <a:ext cx="10058400" cy="1371600"/>
          </a:xfrm>
        </p:spPr>
        <p:txBody>
          <a:bodyPr>
            <a:normAutofit/>
          </a:bodyPr>
          <a:lstStyle/>
          <a:p>
            <a:pPr algn="ctr" rtl="1"/>
            <a:r>
              <a:rPr lang="he-IL"/>
              <a:t>הקדמה</a:t>
            </a:r>
            <a:endParaRPr lang="en-US"/>
          </a:p>
        </p:txBody>
      </p:sp>
      <p:graphicFrame>
        <p:nvGraphicFramePr>
          <p:cNvPr id="4" name="Content Placeholder 2">
            <a:extLst>
              <a:ext uri="{FF2B5EF4-FFF2-40B4-BE49-F238E27FC236}">
                <a16:creationId xmlns:a16="http://schemas.microsoft.com/office/drawing/2014/main" id="{30B251C5-1772-B631-15BA-7DDE6981D19F}"/>
              </a:ext>
            </a:extLst>
          </p:cNvPr>
          <p:cNvGraphicFramePr>
            <a:graphicFrameLocks/>
          </p:cNvGraphicFramePr>
          <p:nvPr>
            <p:extLst>
              <p:ext uri="{D42A27DB-BD31-4B8C-83A1-F6EECF244321}">
                <p14:modId xmlns:p14="http://schemas.microsoft.com/office/powerpoint/2010/main" val="1796438075"/>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corona-virus-2019 - שגרירות ארה&quot;ב בישראל">
            <a:extLst>
              <a:ext uri="{FF2B5EF4-FFF2-40B4-BE49-F238E27FC236}">
                <a16:creationId xmlns:a16="http://schemas.microsoft.com/office/drawing/2014/main" id="{25D01C5D-E698-77D3-3CEC-AAFB6330E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50" y="615097"/>
            <a:ext cx="2524123" cy="151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3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8"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9"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0" name="Rectangle 22">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41" name="Rectangle 24">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B692B80-66D4-1826-5E5F-5F32931DE2FF}"/>
              </a:ext>
            </a:extLst>
          </p:cNvPr>
          <p:cNvSpPr>
            <a:spLocks noGrp="1"/>
          </p:cNvSpPr>
          <p:nvPr>
            <p:ph type="title"/>
          </p:nvPr>
        </p:nvSpPr>
        <p:spPr>
          <a:xfrm>
            <a:off x="5353249" y="1916670"/>
            <a:ext cx="5716338" cy="3042706"/>
          </a:xfrm>
        </p:spPr>
        <p:txBody>
          <a:bodyPr vert="horz" lIns="91440" tIns="45720" rIns="91440" bIns="45720" rtlCol="0" anchor="ctr">
            <a:normAutofit/>
          </a:bodyPr>
          <a:lstStyle/>
          <a:p>
            <a:pPr algn="ctr" rtl="1">
              <a:lnSpc>
                <a:spcPct val="83000"/>
              </a:lnSpc>
            </a:pPr>
            <a:r>
              <a:rPr lang="en-US" sz="5400" cap="all" spc="-100" dirty="0" err="1"/>
              <a:t>ניתוח</a:t>
            </a:r>
            <a:r>
              <a:rPr lang="he-IL" sz="5400" cap="all" spc="-100" dirty="0"/>
              <a:t> ואנאליזות על</a:t>
            </a:r>
            <a:r>
              <a:rPr lang="en-US" sz="5400" cap="all" spc="-100" dirty="0"/>
              <a:t> </a:t>
            </a:r>
            <a:r>
              <a:rPr lang="en-US" sz="5400" cap="all" spc="-100" dirty="0" err="1"/>
              <a:t>ווריאנט</a:t>
            </a:r>
            <a:r>
              <a:rPr lang="en-US" sz="5400" cap="all" spc="-100" dirty="0"/>
              <a:t> </a:t>
            </a:r>
            <a:r>
              <a:rPr lang="en-US" sz="5400" cap="all" spc="-100" dirty="0" err="1"/>
              <a:t>הWildType</a:t>
            </a:r>
            <a:r>
              <a:rPr lang="en-US" sz="5400" cap="all" spc="-100" dirty="0"/>
              <a:t> </a:t>
            </a:r>
          </a:p>
        </p:txBody>
      </p:sp>
      <p:sp>
        <p:nvSpPr>
          <p:cNvPr id="42" name="Rectangle 26">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28">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30">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32">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6" name="Graphic 6" descr="Stethoscope">
            <a:extLst>
              <a:ext uri="{FF2B5EF4-FFF2-40B4-BE49-F238E27FC236}">
                <a16:creationId xmlns:a16="http://schemas.microsoft.com/office/drawing/2014/main" id="{24623BAA-11FB-A32C-61FF-E707C65EF5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561990"/>
            <a:ext cx="3752067" cy="3752067"/>
          </a:xfrm>
          <a:prstGeom prst="rect">
            <a:avLst/>
          </a:prstGeom>
        </p:spPr>
      </p:pic>
    </p:spTree>
    <p:extLst>
      <p:ext uri="{BB962C8B-B14F-4D97-AF65-F5344CB8AC3E}">
        <p14:creationId xmlns:p14="http://schemas.microsoft.com/office/powerpoint/2010/main" val="412469674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976F-69AF-F6DF-9C53-3E91790DDC4C}"/>
              </a:ext>
            </a:extLst>
          </p:cNvPr>
          <p:cNvSpPr>
            <a:spLocks noGrp="1"/>
          </p:cNvSpPr>
          <p:nvPr>
            <p:ph type="title"/>
          </p:nvPr>
        </p:nvSpPr>
        <p:spPr/>
        <p:txBody>
          <a:bodyPr>
            <a:normAutofit fontScale="90000"/>
          </a:bodyPr>
          <a:lstStyle/>
          <a:p>
            <a:pPr algn="r" rtl="1"/>
            <a:r>
              <a:rPr lang="he-IL"/>
              <a:t>פיזור ציוני ה-</a:t>
            </a:r>
            <a:r>
              <a:rPr lang="en-US"/>
              <a:t>NetMHCpan  </a:t>
            </a:r>
            <a:r>
              <a:rPr lang="he-IL"/>
              <a:t> בין סוגי ה-</a:t>
            </a:r>
            <a:r>
              <a:rPr lang="en-US"/>
              <a:t>HLA </a:t>
            </a:r>
            <a:r>
              <a:rPr lang="he-IL"/>
              <a:t> השונים. </a:t>
            </a:r>
            <a:r>
              <a:rPr lang="en-US"/>
              <a:t>Rank  </a:t>
            </a:r>
            <a:r>
              <a:rPr lang="he-IL"/>
              <a:t> מציין ציונים שהתקבלו לכל מדגם. </a:t>
            </a:r>
            <a:br>
              <a:rPr lang="he-IL"/>
            </a:br>
            <a:endParaRPr lang="en-US" dirty="0"/>
          </a:p>
        </p:txBody>
      </p:sp>
      <p:pic>
        <p:nvPicPr>
          <p:cNvPr id="4" name="Content Placeholder 3" descr="Chart, bar chart&#10;&#10;Description automatically generated">
            <a:extLst>
              <a:ext uri="{FF2B5EF4-FFF2-40B4-BE49-F238E27FC236}">
                <a16:creationId xmlns:a16="http://schemas.microsoft.com/office/drawing/2014/main" id="{2EAC8B3B-BBB5-3849-4FF8-C868BCF7DE16}"/>
              </a:ext>
            </a:extLst>
          </p:cNvPr>
          <p:cNvPicPr>
            <a:picLocks noGrp="1" noChangeAspect="1"/>
          </p:cNvPicPr>
          <p:nvPr>
            <p:ph idx="1"/>
          </p:nvPr>
        </p:nvPicPr>
        <p:blipFill>
          <a:blip r:embed="rId2"/>
          <a:stretch>
            <a:fillRect/>
          </a:stretch>
        </p:blipFill>
        <p:spPr>
          <a:xfrm>
            <a:off x="547091" y="3357191"/>
            <a:ext cx="7399445" cy="2973232"/>
          </a:xfrm>
          <a:prstGeom prst="rect">
            <a:avLst/>
          </a:prstGeom>
        </p:spPr>
      </p:pic>
      <p:sp>
        <p:nvSpPr>
          <p:cNvPr id="8" name="TextBox 7">
            <a:extLst>
              <a:ext uri="{FF2B5EF4-FFF2-40B4-BE49-F238E27FC236}">
                <a16:creationId xmlns:a16="http://schemas.microsoft.com/office/drawing/2014/main" id="{E86C0CDE-B267-E356-3A37-B6204B44C1E8}"/>
              </a:ext>
            </a:extLst>
          </p:cNvPr>
          <p:cNvSpPr txBox="1"/>
          <p:nvPr/>
        </p:nvSpPr>
        <p:spPr>
          <a:xfrm>
            <a:off x="7007195" y="2014194"/>
            <a:ext cx="4561514" cy="923330"/>
          </a:xfrm>
          <a:prstGeom prst="rect">
            <a:avLst/>
          </a:prstGeom>
          <a:noFill/>
        </p:spPr>
        <p:txBody>
          <a:bodyPr wrap="square">
            <a:spAutoFit/>
          </a:bodyPr>
          <a:lstStyle/>
          <a:p>
            <a:pPr algn="r" rtl="1"/>
            <a:r>
              <a:rPr lang="he-IL" dirty="0"/>
              <a:t>בגרף ניתן לראות  כי ההבדלים בחציון הפפטידים שנחתכים לבין כאלה שאינם נחתכים אינם משמעותיים. </a:t>
            </a:r>
          </a:p>
        </p:txBody>
      </p:sp>
    </p:spTree>
    <p:extLst>
      <p:ext uri="{BB962C8B-B14F-4D97-AF65-F5344CB8AC3E}">
        <p14:creationId xmlns:p14="http://schemas.microsoft.com/office/powerpoint/2010/main" val="311993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4E76-9AFC-6CC8-A83D-C719BD8B211B}"/>
              </a:ext>
            </a:extLst>
          </p:cNvPr>
          <p:cNvSpPr>
            <a:spLocks noGrp="1"/>
          </p:cNvSpPr>
          <p:nvPr>
            <p:ph type="title"/>
          </p:nvPr>
        </p:nvSpPr>
        <p:spPr/>
        <p:txBody>
          <a:bodyPr>
            <a:normAutofit fontScale="90000"/>
          </a:bodyPr>
          <a:lstStyle/>
          <a:p>
            <a:pPr algn="r" rtl="1"/>
            <a:r>
              <a:rPr lang="he-IL" dirty="0"/>
              <a:t>איור 2 - התפלגות פפטידים נחתכים ושאינם נחתכים בין קבוצות שונות</a:t>
            </a:r>
            <a:br>
              <a:rPr lang="he-IL" dirty="0"/>
            </a:br>
            <a:endParaRPr lang="en-US" dirty="0"/>
          </a:p>
        </p:txBody>
      </p:sp>
      <p:pic>
        <p:nvPicPr>
          <p:cNvPr id="4" name="Content Placeholder 3">
            <a:extLst>
              <a:ext uri="{FF2B5EF4-FFF2-40B4-BE49-F238E27FC236}">
                <a16:creationId xmlns:a16="http://schemas.microsoft.com/office/drawing/2014/main" id="{892E2F85-107B-946F-197C-D16187A88C64}"/>
              </a:ext>
            </a:extLst>
          </p:cNvPr>
          <p:cNvPicPr>
            <a:picLocks noGrp="1" noChangeAspect="1"/>
          </p:cNvPicPr>
          <p:nvPr>
            <p:ph idx="1"/>
          </p:nvPr>
        </p:nvPicPr>
        <p:blipFill>
          <a:blip r:embed="rId2"/>
          <a:stretch>
            <a:fillRect/>
          </a:stretch>
        </p:blipFill>
        <p:spPr>
          <a:xfrm>
            <a:off x="594220" y="3238815"/>
            <a:ext cx="9179905" cy="297659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TextBox 7">
            <a:extLst>
              <a:ext uri="{FF2B5EF4-FFF2-40B4-BE49-F238E27FC236}">
                <a16:creationId xmlns:a16="http://schemas.microsoft.com/office/drawing/2014/main" id="{89D520C8-3C7E-35E2-49F1-25731F810EF0}"/>
              </a:ext>
            </a:extLst>
          </p:cNvPr>
          <p:cNvSpPr txBox="1"/>
          <p:nvPr/>
        </p:nvSpPr>
        <p:spPr>
          <a:xfrm>
            <a:off x="5396218" y="1677365"/>
            <a:ext cx="6094602" cy="1477328"/>
          </a:xfrm>
          <a:prstGeom prst="rect">
            <a:avLst/>
          </a:prstGeom>
          <a:noFill/>
        </p:spPr>
        <p:txBody>
          <a:bodyPr wrap="square">
            <a:spAutoFit/>
          </a:bodyPr>
          <a:lstStyle/>
          <a:p>
            <a:pPr algn="r" rtl="1"/>
            <a:r>
              <a:rPr lang="he-IL" dirty="0"/>
              <a:t>התפלגות באחוזים של פפטידים שנחתכים וכאלו שאינם נחתכים על פי קטגוריות ציונים, ככל שהציונים נמוכים יותר, הסיכוי להיקשר גבוה יותר. </a:t>
            </a:r>
          </a:p>
          <a:p>
            <a:pPr algn="r" rtl="1"/>
            <a:r>
              <a:rPr lang="he-IL" dirty="0"/>
              <a:t>ציון בין 0-2 נחשב ל </a:t>
            </a:r>
            <a:r>
              <a:rPr lang="en-US" dirty="0"/>
              <a:t>strong  binder</a:t>
            </a:r>
            <a:r>
              <a:rPr lang="he-IL" dirty="0"/>
              <a:t> וציונים גבוהים יותר יחשבו כ </a:t>
            </a:r>
            <a:r>
              <a:rPr lang="en-US" dirty="0"/>
              <a:t>Weak binder</a:t>
            </a:r>
          </a:p>
        </p:txBody>
      </p:sp>
    </p:spTree>
    <p:extLst>
      <p:ext uri="{BB962C8B-B14F-4D97-AF65-F5344CB8AC3E}">
        <p14:creationId xmlns:p14="http://schemas.microsoft.com/office/powerpoint/2010/main" val="781809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1DA3E0-1181-CD6F-A101-0C5F48ECD9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90670" y="680193"/>
            <a:ext cx="7243978" cy="2632791"/>
          </a:xfrm>
          <a:prstGeom prst="rect">
            <a:avLst/>
          </a:prstGeom>
          <a:noFill/>
          <a:ln>
            <a:noFill/>
          </a:ln>
        </p:spPr>
      </p:pic>
      <p:pic>
        <p:nvPicPr>
          <p:cNvPr id="5" name="Picture 4">
            <a:extLst>
              <a:ext uri="{FF2B5EF4-FFF2-40B4-BE49-F238E27FC236}">
                <a16:creationId xmlns:a16="http://schemas.microsoft.com/office/drawing/2014/main" id="{9E84EC3F-9A85-FE21-262D-57B577D09E62}"/>
              </a:ext>
            </a:extLst>
          </p:cNvPr>
          <p:cNvPicPr>
            <a:picLocks noChangeAspect="1"/>
          </p:cNvPicPr>
          <p:nvPr/>
        </p:nvPicPr>
        <p:blipFill>
          <a:blip r:embed="rId3"/>
          <a:stretch>
            <a:fillRect/>
          </a:stretch>
        </p:blipFill>
        <p:spPr>
          <a:xfrm>
            <a:off x="7734648" y="3429000"/>
            <a:ext cx="3786545" cy="2632657"/>
          </a:xfrm>
          <a:prstGeom prst="rect">
            <a:avLst/>
          </a:prstGeom>
        </p:spPr>
      </p:pic>
      <p:sp>
        <p:nvSpPr>
          <p:cNvPr id="34" name="Content Placeholder 2">
            <a:extLst>
              <a:ext uri="{FF2B5EF4-FFF2-40B4-BE49-F238E27FC236}">
                <a16:creationId xmlns:a16="http://schemas.microsoft.com/office/drawing/2014/main" id="{EE223A51-6AA4-487B-F8AF-42C3DCB0A261}"/>
              </a:ext>
            </a:extLst>
          </p:cNvPr>
          <p:cNvSpPr txBox="1">
            <a:spLocks/>
          </p:cNvSpPr>
          <p:nvPr/>
        </p:nvSpPr>
        <p:spPr>
          <a:xfrm>
            <a:off x="7734648" y="1074475"/>
            <a:ext cx="3396652" cy="2238375"/>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r" rtl="1"/>
            <a:r>
              <a:rPr lang="he-IL" sz="1800" i="1" dirty="0">
                <a:latin typeface="Calibri" panose="020F0502020204030204" pitchFamily="34" charset="0"/>
                <a:ea typeface="Calibri" panose="020F0502020204030204" pitchFamily="34" charset="0"/>
                <a:cs typeface="Arial" panose="020B0604020202020204" pitchFamily="34" charset="0"/>
              </a:rPr>
              <a:t>איור 3 חלוקת פפטידים</a:t>
            </a:r>
          </a:p>
          <a:p>
            <a:pPr algn="r" rtl="1"/>
            <a:r>
              <a:rPr lang="he-IL" sz="1800" dirty="0">
                <a:ea typeface="Calibri" panose="020F0502020204030204" pitchFamily="34" charset="0"/>
                <a:cs typeface="Arial" panose="020B0604020202020204" pitchFamily="34" charset="0"/>
              </a:rPr>
              <a:t>חומצות האמינו הבולטות הן </a:t>
            </a:r>
            <a:r>
              <a:rPr lang="en-US" sz="1800" dirty="0">
                <a:latin typeface="Arial" panose="020B0604020202020204" pitchFamily="34" charset="0"/>
                <a:ea typeface="Calibri" panose="020F0502020204030204" pitchFamily="34" charset="0"/>
              </a:rPr>
              <a:t>S,T,V,Q,G  </a:t>
            </a:r>
            <a:r>
              <a:rPr lang="he-IL" sz="1800" dirty="0">
                <a:latin typeface="Arial" panose="020B0604020202020204" pitchFamily="34" charset="0"/>
                <a:ea typeface="Calibri" panose="020F0502020204030204" pitchFamily="34" charset="0"/>
              </a:rPr>
              <a:t>והפפטידים הללו מועמדים טובים להיחתך ע"י הפרוטאוזום בעוד שיש </a:t>
            </a:r>
            <a:r>
              <a:rPr lang="he-IL" sz="1800" dirty="0">
                <a:ea typeface="Calibri" panose="020F0502020204030204" pitchFamily="34" charset="0"/>
                <a:cs typeface="Arial" panose="020B0604020202020204" pitchFamily="34" charset="0"/>
              </a:rPr>
              <a:t>חומצות אמינו בהן האחוז הוא נמוך כגון </a:t>
            </a:r>
            <a:r>
              <a:rPr lang="en-US" sz="1800" dirty="0">
                <a:ea typeface="Calibri" panose="020F0502020204030204" pitchFamily="34" charset="0"/>
                <a:cs typeface="Arial" panose="020B0604020202020204" pitchFamily="34" charset="0"/>
              </a:rPr>
              <a:t> </a:t>
            </a:r>
            <a:r>
              <a:rPr lang="en-US" sz="1800" dirty="0">
                <a:latin typeface="Arial" panose="020B0604020202020204" pitchFamily="34" charset="0"/>
                <a:ea typeface="Calibri" panose="020F0502020204030204" pitchFamily="34" charset="0"/>
              </a:rPr>
              <a:t>W,M,F,C </a:t>
            </a:r>
            <a:r>
              <a:rPr lang="he-IL" sz="1800" dirty="0">
                <a:latin typeface="Arial" panose="020B0604020202020204" pitchFamily="34" charset="0"/>
                <a:ea typeface="Calibri" panose="020F0502020204030204" pitchFamily="34" charset="0"/>
              </a:rPr>
              <a:t> ולכן הסיכוי שלהם להיות מזוהים על ידי מערכת החיסונים הוא נמוך. </a:t>
            </a:r>
            <a:endParaRPr lang="he-IL" dirty="0"/>
          </a:p>
        </p:txBody>
      </p:sp>
      <p:sp>
        <p:nvSpPr>
          <p:cNvPr id="45" name="Content Placeholder 2">
            <a:extLst>
              <a:ext uri="{FF2B5EF4-FFF2-40B4-BE49-F238E27FC236}">
                <a16:creationId xmlns:a16="http://schemas.microsoft.com/office/drawing/2014/main" id="{80D2DAAF-AD44-8003-21B5-3F597BD448F6}"/>
              </a:ext>
            </a:extLst>
          </p:cNvPr>
          <p:cNvSpPr txBox="1">
            <a:spLocks/>
          </p:cNvSpPr>
          <p:nvPr/>
        </p:nvSpPr>
        <p:spPr>
          <a:xfrm>
            <a:off x="1085377" y="3836669"/>
            <a:ext cx="5538641" cy="2490175"/>
          </a:xfrm>
          <a:prstGeom prst="rect">
            <a:avLst/>
          </a:prstGeom>
        </p:spPr>
        <p:txBody>
          <a:bodyPr vert="horz" lIns="91440" tIns="45720" rIns="91440" bIns="45720" rtlCol="0">
            <a:normAutofit/>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he-IL" sz="1800" dirty="0">
                <a:effectLst/>
                <a:latin typeface="Calibri" panose="020F0502020204030204" pitchFamily="34" charset="0"/>
                <a:ea typeface="Calibri" panose="020F0502020204030204" pitchFamily="34" charset="0"/>
                <a:cs typeface="Arial" panose="020B0604020202020204" pitchFamily="34" charset="0"/>
              </a:rPr>
              <a:t>איור 4 - כמות פפטידים שנחתכים במיקומים שונים</a:t>
            </a:r>
          </a:p>
          <a:p>
            <a:r>
              <a:rPr lang="he-IL" sz="1800" dirty="0">
                <a:latin typeface="Calibri" panose="020F0502020204030204" pitchFamily="34" charset="0"/>
                <a:cs typeface="Arial" panose="020B0604020202020204" pitchFamily="34" charset="0"/>
              </a:rPr>
              <a:t>במיקומים סביב 200, 400, 600, 1100, כמות הפפטידים שצפויים להיחתך הינה נמוכה בעוד שישנם מיקומים בהם ההיקף שלהם גבוה - באזור מיקומים 1000 , 700 </a:t>
            </a:r>
          </a:p>
        </p:txBody>
      </p:sp>
    </p:spTree>
    <p:extLst>
      <p:ext uri="{BB962C8B-B14F-4D97-AF65-F5344CB8AC3E}">
        <p14:creationId xmlns:p14="http://schemas.microsoft.com/office/powerpoint/2010/main" val="290466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8">
            <a:extLst>
              <a:ext uri="{FF2B5EF4-FFF2-40B4-BE49-F238E27FC236}">
                <a16:creationId xmlns:a16="http://schemas.microsoft.com/office/drawing/2014/main" id="{3541A1B7-B9EE-1145-3E44-557845F437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6661" y="1214337"/>
            <a:ext cx="6267450" cy="2273935"/>
          </a:xfrm>
          <a:prstGeom prst="rect">
            <a:avLst/>
          </a:prstGeom>
        </p:spPr>
      </p:pic>
      <p:sp>
        <p:nvSpPr>
          <p:cNvPr id="5" name="Content Placeholder 2">
            <a:extLst>
              <a:ext uri="{FF2B5EF4-FFF2-40B4-BE49-F238E27FC236}">
                <a16:creationId xmlns:a16="http://schemas.microsoft.com/office/drawing/2014/main" id="{9F6FD91E-D79C-AB70-E917-72E4BAA8F3A3}"/>
              </a:ext>
            </a:extLst>
          </p:cNvPr>
          <p:cNvSpPr txBox="1">
            <a:spLocks/>
          </p:cNvSpPr>
          <p:nvPr/>
        </p:nvSpPr>
        <p:spPr>
          <a:xfrm>
            <a:off x="1101615" y="1155064"/>
            <a:ext cx="3317986" cy="2273936"/>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r" rtl="1"/>
            <a:r>
              <a:rPr lang="he-IL" sz="1800" i="1" dirty="0">
                <a:latin typeface="Gisha (Body)"/>
                <a:ea typeface="Calibri" panose="020F0502020204030204" pitchFamily="34" charset="0"/>
                <a:cs typeface="Arial" panose="020B0604020202020204" pitchFamily="34" charset="0"/>
              </a:rPr>
              <a:t>איור 5 - שיעור פפטידים שנחתכים באזורים שונים של ה </a:t>
            </a:r>
            <a:r>
              <a:rPr lang="en-US" sz="1800" i="1" dirty="0">
                <a:latin typeface="Gisha (Body)"/>
                <a:ea typeface="Calibri" panose="020F0502020204030204" pitchFamily="34" charset="0"/>
                <a:cs typeface="Arial" panose="020B0604020202020204" pitchFamily="34" charset="0"/>
              </a:rPr>
              <a:t>DOMAIN</a:t>
            </a:r>
            <a:endParaRPr lang="he-IL" sz="1800" i="1" dirty="0">
              <a:latin typeface="Gisha (Body)"/>
              <a:ea typeface="Calibri" panose="020F0502020204030204" pitchFamily="34" charset="0"/>
              <a:cs typeface="Arial" panose="020B0604020202020204" pitchFamily="34" charset="0"/>
            </a:endParaRPr>
          </a:p>
          <a:p>
            <a:pPr algn="r" rtl="1"/>
            <a:r>
              <a:rPr lang="he-IL" sz="1800" dirty="0">
                <a:latin typeface="Gisha (Body)"/>
                <a:ea typeface="Calibri" panose="020F0502020204030204" pitchFamily="34" charset="0"/>
                <a:cs typeface="Arial" panose="020B0604020202020204" pitchFamily="34" charset="0"/>
              </a:rPr>
              <a:t>ניתן לראות שבאזור </a:t>
            </a:r>
            <a:r>
              <a:rPr lang="en-US" sz="1800" dirty="0">
                <a:latin typeface="Gisha (Body)"/>
                <a:ea typeface="Calibri" panose="020F0502020204030204" pitchFamily="34" charset="0"/>
              </a:rPr>
              <a:t>RBM</a:t>
            </a:r>
            <a:r>
              <a:rPr lang="he-IL" sz="1800" dirty="0">
                <a:latin typeface="Gisha (Body)"/>
                <a:ea typeface="Calibri" panose="020F0502020204030204" pitchFamily="34" charset="0"/>
              </a:rPr>
              <a:t> יש אחוז הכי גבוה של פפטידים בעלי סיכוי להיחתך 38.88 אחוז. במקרה של אזור </a:t>
            </a:r>
            <a:r>
              <a:rPr lang="en-US" sz="1800" dirty="0">
                <a:latin typeface="Gisha (Body)"/>
                <a:ea typeface="Calibri" panose="020F0502020204030204" pitchFamily="34" charset="0"/>
              </a:rPr>
              <a:t>NTD</a:t>
            </a:r>
            <a:r>
              <a:rPr lang="he-IL" sz="1800" dirty="0">
                <a:latin typeface="Gisha (Body)"/>
                <a:ea typeface="Calibri" panose="020F0502020204030204" pitchFamily="34" charset="0"/>
              </a:rPr>
              <a:t> אנו רואים אחוז גבוה יחסית של פפטידים שנחתכים</a:t>
            </a:r>
            <a:endParaRPr lang="he-IL" dirty="0">
              <a:latin typeface="Gisha (Body)"/>
            </a:endParaRPr>
          </a:p>
        </p:txBody>
      </p:sp>
      <p:pic>
        <p:nvPicPr>
          <p:cNvPr id="6" name="תמונה 18">
            <a:extLst>
              <a:ext uri="{FF2B5EF4-FFF2-40B4-BE49-F238E27FC236}">
                <a16:creationId xmlns:a16="http://schemas.microsoft.com/office/drawing/2014/main" id="{C4334436-B6E8-ED71-5888-B00DD46600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032" y="3858994"/>
            <a:ext cx="6261100" cy="2273300"/>
          </a:xfrm>
          <a:prstGeom prst="rect">
            <a:avLst/>
          </a:prstGeom>
          <a:noFill/>
          <a:ln>
            <a:noFill/>
          </a:ln>
        </p:spPr>
      </p:pic>
      <p:sp>
        <p:nvSpPr>
          <p:cNvPr id="7" name="Content Placeholder 2">
            <a:extLst>
              <a:ext uri="{FF2B5EF4-FFF2-40B4-BE49-F238E27FC236}">
                <a16:creationId xmlns:a16="http://schemas.microsoft.com/office/drawing/2014/main" id="{2093726C-080A-5285-BA74-E90B14023590}"/>
              </a:ext>
            </a:extLst>
          </p:cNvPr>
          <p:cNvSpPr txBox="1">
            <a:spLocks/>
          </p:cNvSpPr>
          <p:nvPr/>
        </p:nvSpPr>
        <p:spPr>
          <a:xfrm>
            <a:off x="7011333" y="4124324"/>
            <a:ext cx="4681332" cy="2350869"/>
          </a:xfrm>
          <a:prstGeom prst="rect">
            <a:avLst/>
          </a:prstGeom>
        </p:spPr>
        <p:txBody>
          <a:bodyPr vert="horz" lIns="91440" tIns="45720" rIns="91440" bIns="45720" rtlCol="0">
            <a:normAutofit/>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he-IL" sz="1800" i="1" dirty="0">
                <a:effectLst/>
                <a:ea typeface="Calibri" panose="020F0502020204030204" pitchFamily="34" charset="0"/>
                <a:cs typeface="Arial" panose="020B0604020202020204" pitchFamily="34" charset="0"/>
              </a:rPr>
              <a:t>איור 6 - חלוקת פפטידים </a:t>
            </a:r>
            <a:r>
              <a:rPr lang="en-US" sz="1800" i="1" dirty="0">
                <a:effectLst/>
                <a:ea typeface="Calibri" panose="020F0502020204030204" pitchFamily="34" charset="0"/>
              </a:rPr>
              <a:t>N-</a:t>
            </a:r>
            <a:r>
              <a:rPr lang="en-US" sz="1800" i="1" dirty="0" err="1">
                <a:effectLst/>
                <a:ea typeface="Calibri" panose="020F0502020204030204" pitchFamily="34" charset="0"/>
              </a:rPr>
              <a:t>glycolized</a:t>
            </a:r>
            <a:r>
              <a:rPr lang="en-US" sz="1800" i="1" dirty="0">
                <a:effectLst/>
                <a:ea typeface="Calibri" panose="020F0502020204030204" pitchFamily="34" charset="0"/>
              </a:rPr>
              <a:t> </a:t>
            </a:r>
            <a:r>
              <a:rPr lang="he-IL" sz="1800" i="1" dirty="0">
                <a:effectLst/>
                <a:ea typeface="Calibri" panose="020F0502020204030204" pitchFamily="34" charset="0"/>
              </a:rPr>
              <a:t> ושאינם </a:t>
            </a:r>
            <a:r>
              <a:rPr lang="en-US" sz="1800" i="1" dirty="0">
                <a:effectLst/>
                <a:ea typeface="Calibri" panose="020F0502020204030204" pitchFamily="34" charset="0"/>
              </a:rPr>
              <a:t>N-</a:t>
            </a:r>
            <a:r>
              <a:rPr lang="en-US" sz="1800" i="1" dirty="0" err="1">
                <a:effectLst/>
                <a:ea typeface="Calibri" panose="020F0502020204030204" pitchFamily="34" charset="0"/>
              </a:rPr>
              <a:t>glycolized</a:t>
            </a:r>
            <a:r>
              <a:rPr lang="he-IL" sz="1800" i="1" dirty="0">
                <a:effectLst/>
                <a:ea typeface="Calibri" panose="020F0502020204030204" pitchFamily="34" charset="0"/>
              </a:rPr>
              <a:t> לאזור החיתוך שלהם </a:t>
            </a:r>
          </a:p>
          <a:p>
            <a:r>
              <a:rPr lang="he-IL" sz="1800" dirty="0">
                <a:effectLst/>
                <a:ea typeface="Calibri" panose="020F0502020204030204" pitchFamily="34" charset="0"/>
                <a:cs typeface="Arial" panose="020B0604020202020204" pitchFamily="34" charset="0"/>
              </a:rPr>
              <a:t>ניתן לראות כי הפפטידים המשמעותיים הבולטים הינם </a:t>
            </a:r>
            <a:r>
              <a:rPr lang="en-US" sz="1800" dirty="0">
                <a:effectLst/>
                <a:ea typeface="Calibri" panose="020F0502020204030204" pitchFamily="34" charset="0"/>
                <a:cs typeface="Arial" panose="020B0604020202020204" pitchFamily="34" charset="0"/>
              </a:rPr>
              <a:t>V,I,P,L </a:t>
            </a:r>
            <a:r>
              <a:rPr lang="he-IL" sz="1800" dirty="0">
                <a:effectLst/>
                <a:ea typeface="Calibri" panose="020F0502020204030204" pitchFamily="34" charset="0"/>
                <a:cs typeface="Arial" panose="020B0604020202020204" pitchFamily="34" charset="0"/>
              </a:rPr>
              <a:t> והכי נמוכים הם </a:t>
            </a:r>
            <a:r>
              <a:rPr lang="en-US" sz="1800" dirty="0">
                <a:effectLst/>
                <a:ea typeface="Calibri" panose="020F0502020204030204" pitchFamily="34" charset="0"/>
                <a:cs typeface="Arial" panose="020B0604020202020204" pitchFamily="34" charset="0"/>
              </a:rPr>
              <a:t>K,M,G</a:t>
            </a:r>
          </a:p>
          <a:p>
            <a:endParaRPr lang="he-IL" sz="1800" i="1"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81146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20">
            <a:extLst>
              <a:ext uri="{FF2B5EF4-FFF2-40B4-BE49-F238E27FC236}">
                <a16:creationId xmlns:a16="http://schemas.microsoft.com/office/drawing/2014/main" id="{7B41520A-140E-71AD-1230-57C715BFB8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4420" y="947827"/>
            <a:ext cx="7305955" cy="2664786"/>
          </a:xfrm>
          <a:prstGeom prst="rect">
            <a:avLst/>
          </a:prstGeom>
          <a:noFill/>
          <a:ln>
            <a:noFill/>
          </a:ln>
        </p:spPr>
      </p:pic>
      <p:pic>
        <p:nvPicPr>
          <p:cNvPr id="5" name="תמונה 21">
            <a:extLst>
              <a:ext uri="{FF2B5EF4-FFF2-40B4-BE49-F238E27FC236}">
                <a16:creationId xmlns:a16="http://schemas.microsoft.com/office/drawing/2014/main" id="{A0B21EA6-D4A7-4C6D-AB14-9458B0CD3EE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486" y="3796225"/>
            <a:ext cx="7368398" cy="2373762"/>
          </a:xfrm>
          <a:prstGeom prst="rect">
            <a:avLst/>
          </a:prstGeom>
          <a:noFill/>
          <a:ln>
            <a:noFill/>
          </a:ln>
        </p:spPr>
      </p:pic>
      <p:sp>
        <p:nvSpPr>
          <p:cNvPr id="6" name="Content Placeholder 2">
            <a:extLst>
              <a:ext uri="{FF2B5EF4-FFF2-40B4-BE49-F238E27FC236}">
                <a16:creationId xmlns:a16="http://schemas.microsoft.com/office/drawing/2014/main" id="{5DB75B7F-8A62-5BFE-BF0F-783380B95186}"/>
              </a:ext>
            </a:extLst>
          </p:cNvPr>
          <p:cNvSpPr txBox="1">
            <a:spLocks/>
          </p:cNvSpPr>
          <p:nvPr/>
        </p:nvSpPr>
        <p:spPr>
          <a:xfrm>
            <a:off x="157664" y="1521204"/>
            <a:ext cx="4276756" cy="1907796"/>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r" rtl="1"/>
            <a:r>
              <a:rPr lang="he-IL" sz="1800" i="1" dirty="0">
                <a:latin typeface="Calibri" panose="020F0502020204030204" pitchFamily="34" charset="0"/>
                <a:ea typeface="Calibri" panose="020F0502020204030204" pitchFamily="34" charset="0"/>
                <a:cs typeface="Arial" panose="020B0604020202020204" pitchFamily="34" charset="0"/>
              </a:rPr>
              <a:t>איור 7 - שיעור פפטידים </a:t>
            </a:r>
            <a:r>
              <a:rPr lang="en-US" sz="1800" i="1" dirty="0">
                <a:latin typeface="Arial" panose="020B0604020202020204" pitchFamily="34" charset="0"/>
                <a:ea typeface="Calibri" panose="020F0502020204030204" pitchFamily="34" charset="0"/>
                <a:cs typeface="Arial" panose="020B0604020202020204" pitchFamily="34" charset="0"/>
              </a:rPr>
              <a:t>N-</a:t>
            </a:r>
            <a:r>
              <a:rPr lang="en-US" sz="1800" i="1" dirty="0" err="1">
                <a:latin typeface="Arial" panose="020B0604020202020204" pitchFamily="34" charset="0"/>
                <a:ea typeface="Calibri" panose="020F0502020204030204" pitchFamily="34" charset="0"/>
                <a:cs typeface="Arial" panose="020B0604020202020204" pitchFamily="34" charset="0"/>
              </a:rPr>
              <a:t>glycolized</a:t>
            </a:r>
            <a:r>
              <a:rPr lang="en-US" sz="1800" i="1" dirty="0">
                <a:latin typeface="Arial" panose="020B0604020202020204" pitchFamily="34" charset="0"/>
                <a:ea typeface="Calibri" panose="020F0502020204030204" pitchFamily="34" charset="0"/>
                <a:cs typeface="Arial" panose="020B0604020202020204" pitchFamily="34" charset="0"/>
              </a:rPr>
              <a:t> </a:t>
            </a:r>
            <a:r>
              <a:rPr lang="he-IL" sz="1800" i="1" dirty="0">
                <a:latin typeface="Calibri" panose="020F0502020204030204" pitchFamily="34" charset="0"/>
                <a:ea typeface="Calibri" panose="020F0502020204030204" pitchFamily="34" charset="0"/>
                <a:cs typeface="Arial" panose="020B0604020202020204" pitchFamily="34" charset="0"/>
              </a:rPr>
              <a:t> באזורים שונים  </a:t>
            </a:r>
            <a:endParaRPr lang="en-US" sz="1800" dirty="0">
              <a:latin typeface="Calibri" panose="020F0502020204030204" pitchFamily="34" charset="0"/>
              <a:ea typeface="Calibri" panose="020F0502020204030204" pitchFamily="34" charset="0"/>
              <a:cs typeface="Arial" panose="020B0604020202020204" pitchFamily="34" charset="0"/>
            </a:endParaRPr>
          </a:p>
          <a:p>
            <a:pPr algn="r" rtl="1"/>
            <a:r>
              <a:rPr lang="he-IL" sz="1800" dirty="0">
                <a:ea typeface="Calibri" panose="020F0502020204030204" pitchFamily="34" charset="0"/>
                <a:cs typeface="Arial" panose="020B0604020202020204" pitchFamily="34" charset="0"/>
              </a:rPr>
              <a:t>ניתן לראות שבאזור </a:t>
            </a:r>
            <a:r>
              <a:rPr lang="en-US" sz="1800" dirty="0">
                <a:ea typeface="Calibri" panose="020F0502020204030204" pitchFamily="34" charset="0"/>
                <a:cs typeface="Arial" panose="020B0604020202020204" pitchFamily="34" charset="0"/>
              </a:rPr>
              <a:t> </a:t>
            </a:r>
            <a:r>
              <a:rPr lang="en-US" sz="1800" dirty="0">
                <a:latin typeface="Arial" panose="020B0604020202020204" pitchFamily="34" charset="0"/>
                <a:ea typeface="Calibri" panose="020F0502020204030204" pitchFamily="34" charset="0"/>
              </a:rPr>
              <a:t>NTD   </a:t>
            </a:r>
            <a:r>
              <a:rPr lang="he-IL" sz="1800" dirty="0">
                <a:latin typeface="Arial" panose="020B0604020202020204" pitchFamily="34" charset="0"/>
                <a:ea typeface="Calibri" panose="020F0502020204030204" pitchFamily="34" charset="0"/>
              </a:rPr>
              <a:t>יש אחוז הכי גבוה של פפטידים כמו בבדיקת החתך הקודמת </a:t>
            </a:r>
            <a:endParaRPr lang="he-IL" dirty="0"/>
          </a:p>
        </p:txBody>
      </p:sp>
      <p:sp>
        <p:nvSpPr>
          <p:cNvPr id="7" name="Content Placeholder 2">
            <a:extLst>
              <a:ext uri="{FF2B5EF4-FFF2-40B4-BE49-F238E27FC236}">
                <a16:creationId xmlns:a16="http://schemas.microsoft.com/office/drawing/2014/main" id="{D0C57C48-95DE-90DE-7A6B-9EE924A351F6}"/>
              </a:ext>
            </a:extLst>
          </p:cNvPr>
          <p:cNvSpPr txBox="1">
            <a:spLocks/>
          </p:cNvSpPr>
          <p:nvPr/>
        </p:nvSpPr>
        <p:spPr>
          <a:xfrm>
            <a:off x="702531" y="3928683"/>
            <a:ext cx="3705955" cy="2165103"/>
          </a:xfrm>
          <a:prstGeom prst="rect">
            <a:avLst/>
          </a:prstGeom>
        </p:spPr>
        <p:txBody>
          <a:bodyPr vert="horz" lIns="91440" tIns="45720" rIns="91440" bIns="45720" rtlCol="0">
            <a:normAutofit lnSpcReduction="10000"/>
          </a:bodyPr>
          <a:lst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he-IL" sz="1800" i="1" dirty="0">
                <a:effectLst/>
                <a:ea typeface="Calibri" panose="020F0502020204030204" pitchFamily="34" charset="0"/>
                <a:cs typeface="Arial" panose="020B0604020202020204" pitchFamily="34" charset="0"/>
              </a:rPr>
              <a:t>איור 8 - התפלגות פפטידים מסוג </a:t>
            </a:r>
            <a:r>
              <a:rPr lang="en-US" sz="1800" i="1" dirty="0">
                <a:effectLst/>
                <a:latin typeface="Arial" panose="020B0604020202020204" pitchFamily="34" charset="0"/>
                <a:ea typeface="Calibri" panose="020F0502020204030204" pitchFamily="34" charset="0"/>
              </a:rPr>
              <a:t>N-</a:t>
            </a:r>
            <a:r>
              <a:rPr lang="en-US" sz="1800" i="1" dirty="0" err="1">
                <a:effectLst/>
                <a:latin typeface="Arial" panose="020B0604020202020204" pitchFamily="34" charset="0"/>
                <a:ea typeface="Calibri" panose="020F0502020204030204" pitchFamily="34" charset="0"/>
              </a:rPr>
              <a:t>glycolized</a:t>
            </a:r>
            <a:r>
              <a:rPr lang="he-IL" sz="1800" i="1" dirty="0">
                <a:effectLst/>
                <a:latin typeface="Arial" panose="020B0604020202020204" pitchFamily="34" charset="0"/>
                <a:ea typeface="Calibri" panose="020F0502020204030204" pitchFamily="34" charset="0"/>
              </a:rPr>
              <a:t> ושאינם </a:t>
            </a:r>
            <a:r>
              <a:rPr lang="en-US" sz="1800" i="1" dirty="0">
                <a:effectLst/>
                <a:latin typeface="Arial" panose="020B0604020202020204" pitchFamily="34" charset="0"/>
                <a:ea typeface="Calibri" panose="020F0502020204030204" pitchFamily="34" charset="0"/>
              </a:rPr>
              <a:t>N-</a:t>
            </a:r>
            <a:r>
              <a:rPr lang="en-US" sz="1800" i="1" dirty="0" err="1">
                <a:effectLst/>
                <a:latin typeface="Arial" panose="020B0604020202020204" pitchFamily="34" charset="0"/>
                <a:ea typeface="Calibri" panose="020F0502020204030204" pitchFamily="34" charset="0"/>
              </a:rPr>
              <a:t>glicolized</a:t>
            </a:r>
            <a:r>
              <a:rPr lang="en-US" sz="1800" i="1" dirty="0">
                <a:effectLst/>
                <a:latin typeface="Arial" panose="020B0604020202020204" pitchFamily="34" charset="0"/>
                <a:ea typeface="Calibri" panose="020F0502020204030204" pitchFamily="34" charset="0"/>
              </a:rPr>
              <a:t> </a:t>
            </a:r>
            <a:r>
              <a:rPr lang="he-IL" sz="1800" i="1" dirty="0">
                <a:effectLst/>
                <a:latin typeface="Arial" panose="020B0604020202020204" pitchFamily="34" charset="0"/>
                <a:ea typeface="Calibri" panose="020F0502020204030204" pitchFamily="34" charset="0"/>
              </a:rPr>
              <a:t> בחתך ציונים שונים </a:t>
            </a:r>
          </a:p>
          <a:p>
            <a:r>
              <a:rPr lang="he-IL" sz="1800" dirty="0">
                <a:effectLst/>
                <a:ea typeface="Calibri" panose="020F0502020204030204" pitchFamily="34" charset="0"/>
                <a:cs typeface="Arial" panose="020B0604020202020204" pitchFamily="34" charset="0"/>
              </a:rPr>
              <a:t>אחוז החיובים הינו כ 9-10 אחוזים כאשר התוצאות נמוכות בהרבה מהבדיקה הדומה שעשינו </a:t>
            </a:r>
            <a:endParaRPr lang="he-IL" dirty="0"/>
          </a:p>
        </p:txBody>
      </p:sp>
    </p:spTree>
    <p:extLst>
      <p:ext uri="{BB962C8B-B14F-4D97-AF65-F5344CB8AC3E}">
        <p14:creationId xmlns:p14="http://schemas.microsoft.com/office/powerpoint/2010/main" val="2515762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4">
            <a:extLst>
              <a:ext uri="{FF2B5EF4-FFF2-40B4-BE49-F238E27FC236}">
                <a16:creationId xmlns:a16="http://schemas.microsoft.com/office/drawing/2014/main" id="{484E3317-B85C-2291-67FA-3CE381DBFC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61506" y="1429714"/>
            <a:ext cx="8074452" cy="3998571"/>
          </a:xfrm>
          <a:prstGeom prst="rect">
            <a:avLst/>
          </a:prstGeom>
          <a:noFill/>
          <a:ln>
            <a:noFill/>
          </a:ln>
        </p:spPr>
      </p:pic>
      <p:sp>
        <p:nvSpPr>
          <p:cNvPr id="5" name="Content Placeholder 2">
            <a:extLst>
              <a:ext uri="{FF2B5EF4-FFF2-40B4-BE49-F238E27FC236}">
                <a16:creationId xmlns:a16="http://schemas.microsoft.com/office/drawing/2014/main" id="{484BA7E3-0E87-518F-E880-D4D27BCDFAA9}"/>
              </a:ext>
            </a:extLst>
          </p:cNvPr>
          <p:cNvSpPr txBox="1">
            <a:spLocks/>
          </p:cNvSpPr>
          <p:nvPr/>
        </p:nvSpPr>
        <p:spPr>
          <a:xfrm>
            <a:off x="8553449" y="2305050"/>
            <a:ext cx="3228975" cy="203835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r" rtl="1"/>
            <a:r>
              <a:rPr lang="he-IL" sz="1800" i="1" dirty="0">
                <a:latin typeface="Calibri" panose="020F0502020204030204" pitchFamily="34" charset="0"/>
                <a:ea typeface="Calibri" panose="020F0502020204030204" pitchFamily="34" charset="0"/>
                <a:cs typeface="Arial" panose="020B0604020202020204" pitchFamily="34" charset="0"/>
              </a:rPr>
              <a:t>איור 9 - התפלגות פפטידים במיקומים שונים בכל אלל בנפרד </a:t>
            </a:r>
            <a:endParaRPr lang="en-US" sz="1800" dirty="0">
              <a:latin typeface="Calibri" panose="020F0502020204030204" pitchFamily="34" charset="0"/>
              <a:ea typeface="Calibri" panose="020F0502020204030204" pitchFamily="34" charset="0"/>
              <a:cs typeface="Arial" panose="020B0604020202020204" pitchFamily="34" charset="0"/>
            </a:endParaRPr>
          </a:p>
          <a:p>
            <a:pPr algn="r" rtl="1"/>
            <a:r>
              <a:rPr lang="he-IL" sz="1800" dirty="0">
                <a:ea typeface="Calibri" panose="020F0502020204030204" pitchFamily="34" charset="0"/>
                <a:cs typeface="Arial" panose="020B0604020202020204" pitchFamily="34" charset="0"/>
              </a:rPr>
              <a:t>ניתן לראות בגרף שברוב המקרים ב</a:t>
            </a:r>
            <a:r>
              <a:rPr lang="en-US" sz="1800" dirty="0">
                <a:latin typeface="Arial" panose="020B0604020202020204" pitchFamily="34" charset="0"/>
                <a:ea typeface="Calibri" panose="020F0502020204030204" pitchFamily="34" charset="0"/>
              </a:rPr>
              <a:t>RBD</a:t>
            </a:r>
            <a:r>
              <a:rPr lang="he-IL" sz="1800" dirty="0">
                <a:latin typeface="Arial" panose="020B0604020202020204" pitchFamily="34" charset="0"/>
                <a:ea typeface="Calibri" panose="020F0502020204030204" pitchFamily="34" charset="0"/>
              </a:rPr>
              <a:t> הציון הגבוה ביותר, כלומר הקשירה ל</a:t>
            </a:r>
            <a:r>
              <a:rPr lang="en-US" sz="1800" dirty="0">
                <a:latin typeface="Arial" panose="020B0604020202020204" pitchFamily="34" charset="0"/>
                <a:ea typeface="Calibri" panose="020F0502020204030204" pitchFamily="34" charset="0"/>
              </a:rPr>
              <a:t>HLA</a:t>
            </a:r>
            <a:r>
              <a:rPr lang="he-IL" sz="1800" dirty="0">
                <a:latin typeface="Arial" panose="020B0604020202020204" pitchFamily="34" charset="0"/>
                <a:ea typeface="Calibri" panose="020F0502020204030204" pitchFamily="34" charset="0"/>
              </a:rPr>
              <a:t> חלשה יותר וברוב המקרים הציון הנמוך ביותר הוא ב</a:t>
            </a:r>
            <a:r>
              <a:rPr lang="en-US" sz="1800" dirty="0">
                <a:latin typeface="Arial" panose="020B0604020202020204" pitchFamily="34" charset="0"/>
                <a:ea typeface="Calibri" panose="020F0502020204030204" pitchFamily="34" charset="0"/>
              </a:rPr>
              <a:t>"other"</a:t>
            </a:r>
            <a:r>
              <a:rPr lang="he-IL" sz="1800" dirty="0">
                <a:latin typeface="Arial" panose="020B0604020202020204" pitchFamily="34" charset="0"/>
                <a:ea typeface="Calibri" panose="020F0502020204030204" pitchFamily="34" charset="0"/>
              </a:rPr>
              <a:t>, כלומר בפפטידים שאינם משויכים לשום </a:t>
            </a:r>
            <a:r>
              <a:rPr lang="en-US" sz="1800" dirty="0">
                <a:latin typeface="Arial" panose="020B0604020202020204" pitchFamily="34" charset="0"/>
                <a:ea typeface="Calibri" panose="020F0502020204030204" pitchFamily="34" charset="0"/>
              </a:rPr>
              <a:t>domain</a:t>
            </a:r>
            <a:endParaRPr lang="he-IL" dirty="0"/>
          </a:p>
        </p:txBody>
      </p:sp>
    </p:spTree>
    <p:extLst>
      <p:ext uri="{BB962C8B-B14F-4D97-AF65-F5344CB8AC3E}">
        <p14:creationId xmlns:p14="http://schemas.microsoft.com/office/powerpoint/2010/main" val="389061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5" name="Rectangle 24">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B0A6E48-DCC9-0A29-28A5-CA191FADC295}"/>
              </a:ext>
            </a:extLst>
          </p:cNvPr>
          <p:cNvSpPr>
            <a:spLocks noGrp="1"/>
          </p:cNvSpPr>
          <p:nvPr>
            <p:ph type="title"/>
          </p:nvPr>
        </p:nvSpPr>
        <p:spPr>
          <a:xfrm>
            <a:off x="5353249" y="1916670"/>
            <a:ext cx="5716338" cy="3042706"/>
          </a:xfrm>
        </p:spPr>
        <p:txBody>
          <a:bodyPr vert="horz" lIns="91440" tIns="45720" rIns="91440" bIns="45720" rtlCol="0" anchor="ctr">
            <a:normAutofit/>
          </a:bodyPr>
          <a:lstStyle/>
          <a:p>
            <a:pPr algn="ctr" rtl="1">
              <a:lnSpc>
                <a:spcPct val="83000"/>
              </a:lnSpc>
            </a:pPr>
            <a:r>
              <a:rPr lang="en-US" sz="5400" cap="all" spc="-100" dirty="0" err="1"/>
              <a:t>ניתוח</a:t>
            </a:r>
            <a:r>
              <a:rPr lang="en-US" sz="5400" cap="all" spc="-100" dirty="0"/>
              <a:t> </a:t>
            </a:r>
            <a:r>
              <a:rPr lang="en-US" sz="5400" cap="all" spc="-100" dirty="0" err="1"/>
              <a:t>ווריאנטים</a:t>
            </a:r>
            <a:r>
              <a:rPr lang="en-US" sz="5400" cap="all" spc="-100" dirty="0"/>
              <a:t> </a:t>
            </a:r>
            <a:r>
              <a:rPr lang="en-US" sz="5400" cap="all" spc="-100" dirty="0" err="1"/>
              <a:t>שונים</a:t>
            </a:r>
            <a:r>
              <a:rPr lang="en-US" sz="5400" cap="all" spc="-100" dirty="0"/>
              <a:t> </a:t>
            </a:r>
            <a:r>
              <a:rPr lang="en-US" sz="5400" cap="all" spc="-100" dirty="0" err="1"/>
              <a:t>של</a:t>
            </a:r>
            <a:r>
              <a:rPr lang="en-US" sz="5400" cap="all" spc="-100" dirty="0"/>
              <a:t> SARS-CoV-2</a:t>
            </a:r>
            <a:br>
              <a:rPr lang="en-US" sz="5400" cap="all" spc="-100" dirty="0"/>
            </a:br>
            <a:endParaRPr lang="en-US" sz="5400" cap="all" spc="-100" dirty="0"/>
          </a:p>
        </p:txBody>
      </p:sp>
      <p:sp>
        <p:nvSpPr>
          <p:cNvPr id="27" name="Rectangle 26">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Hospital First Aid">
            <a:extLst>
              <a:ext uri="{FF2B5EF4-FFF2-40B4-BE49-F238E27FC236}">
                <a16:creationId xmlns:a16="http://schemas.microsoft.com/office/drawing/2014/main" id="{51B155BB-4EBB-5806-9839-D813182B58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561990"/>
            <a:ext cx="3752067" cy="3752067"/>
          </a:xfrm>
          <a:prstGeom prst="rect">
            <a:avLst/>
          </a:prstGeom>
        </p:spPr>
      </p:pic>
    </p:spTree>
    <p:extLst>
      <p:ext uri="{BB962C8B-B14F-4D97-AF65-F5344CB8AC3E}">
        <p14:creationId xmlns:p14="http://schemas.microsoft.com/office/powerpoint/2010/main" val="330803668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A6BD-B4C9-836B-4789-B74A3E6FE454}"/>
              </a:ext>
            </a:extLst>
          </p:cNvPr>
          <p:cNvSpPr>
            <a:spLocks noGrp="1"/>
          </p:cNvSpPr>
          <p:nvPr>
            <p:ph type="title"/>
          </p:nvPr>
        </p:nvSpPr>
        <p:spPr>
          <a:xfrm>
            <a:off x="970051" y="496595"/>
            <a:ext cx="10515600" cy="1043331"/>
          </a:xfrm>
        </p:spPr>
        <p:txBody>
          <a:bodyPr>
            <a:noAutofit/>
          </a:bodyPr>
          <a:lstStyle/>
          <a:p>
            <a:pPr algn="r" rtl="1"/>
            <a:r>
              <a:rPr lang="he-IL" sz="2800" b="1" dirty="0"/>
              <a:t>השוואת מדד ה</a:t>
            </a:r>
            <a:r>
              <a:rPr lang="en-US" sz="2800" b="1" dirty="0"/>
              <a:t>chopped</a:t>
            </a:r>
            <a:r>
              <a:rPr lang="he-IL" sz="2800" b="1" dirty="0"/>
              <a:t> בין הווריאנטים השונים ל</a:t>
            </a:r>
            <a:r>
              <a:rPr lang="en-US" sz="2800" b="1" dirty="0" err="1"/>
              <a:t>WildType</a:t>
            </a:r>
            <a:endParaRPr lang="en-US" sz="2800" b="1" dirty="0"/>
          </a:p>
        </p:txBody>
      </p:sp>
      <p:pic>
        <p:nvPicPr>
          <p:cNvPr id="4" name="Content Placeholder 3">
            <a:extLst>
              <a:ext uri="{FF2B5EF4-FFF2-40B4-BE49-F238E27FC236}">
                <a16:creationId xmlns:a16="http://schemas.microsoft.com/office/drawing/2014/main" id="{D901B9EB-C508-0AB7-54CA-F81615E5ED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2359" y="3166443"/>
            <a:ext cx="10241560" cy="3194962"/>
          </a:xfrm>
          <a:prstGeom prst="rect">
            <a:avLst/>
          </a:prstGeom>
        </p:spPr>
      </p:pic>
      <p:sp>
        <p:nvSpPr>
          <p:cNvPr id="8" name="TextBox 7">
            <a:extLst>
              <a:ext uri="{FF2B5EF4-FFF2-40B4-BE49-F238E27FC236}">
                <a16:creationId xmlns:a16="http://schemas.microsoft.com/office/drawing/2014/main" id="{D9D0CB3D-6EB3-E5A7-EF48-0A3DC36EA2D7}"/>
              </a:ext>
            </a:extLst>
          </p:cNvPr>
          <p:cNvSpPr txBox="1"/>
          <p:nvPr/>
        </p:nvSpPr>
        <p:spPr>
          <a:xfrm>
            <a:off x="4267200" y="1539926"/>
            <a:ext cx="7218451" cy="1477328"/>
          </a:xfrm>
          <a:prstGeom prst="rect">
            <a:avLst/>
          </a:prstGeom>
          <a:noFill/>
        </p:spPr>
        <p:txBody>
          <a:bodyPr wrap="square">
            <a:spAutoFit/>
          </a:bodyPr>
          <a:lstStyle/>
          <a:p>
            <a:pPr algn="r" rtl="1"/>
            <a:r>
              <a:rPr lang="he-IL" dirty="0"/>
              <a:t>ניתן לראות כי השינוי בכמות הפפטידים הנחתכים ביחס ל</a:t>
            </a:r>
            <a:r>
              <a:rPr lang="en-US" dirty="0"/>
              <a:t>Wildtype </a:t>
            </a:r>
            <a:r>
              <a:rPr lang="he-IL" dirty="0"/>
              <a:t>אינו גבוה ונע בין 0.5 ל−1 אחוז בלבד.הווריאנטים בעלי השינוי הגבוה ביותר הם </a:t>
            </a:r>
            <a:r>
              <a:rPr lang="en-US" dirty="0"/>
              <a:t>C.1.2, Lambda C.37 </a:t>
            </a:r>
            <a:r>
              <a:rPr lang="he-IL" dirty="0"/>
              <a:t>ו</a:t>
            </a:r>
            <a:r>
              <a:rPr lang="en-US" dirty="0"/>
              <a:t>Beta B.1 352. </a:t>
            </a:r>
            <a:r>
              <a:rPr lang="he-IL" dirty="0"/>
              <a:t>שכמות הפפטידים שהיו חזויים להיחתך קטנה בכמעט 1 אחוז מהפפטידים ב</a:t>
            </a:r>
            <a:r>
              <a:rPr lang="en-US" dirty="0"/>
              <a:t>Wildtype. </a:t>
            </a:r>
            <a:r>
              <a:rPr lang="he-IL" dirty="0"/>
              <a:t>ניתן לראות שהשינוי ב</a:t>
            </a:r>
            <a:r>
              <a:rPr lang="en-US" dirty="0"/>
              <a:t>not chopped </a:t>
            </a:r>
            <a:r>
              <a:rPr lang="he-IL" dirty="0"/>
              <a:t>אינו גדול בכלל ומגיע רק ל0.12 אחוזים</a:t>
            </a:r>
          </a:p>
        </p:txBody>
      </p:sp>
      <p:sp>
        <p:nvSpPr>
          <p:cNvPr id="10" name="TextBox 9">
            <a:extLst>
              <a:ext uri="{FF2B5EF4-FFF2-40B4-BE49-F238E27FC236}">
                <a16:creationId xmlns:a16="http://schemas.microsoft.com/office/drawing/2014/main" id="{707D7B82-30D1-13B1-CF2D-043ED4316D7D}"/>
              </a:ext>
            </a:extLst>
          </p:cNvPr>
          <p:cNvSpPr txBox="1"/>
          <p:nvPr/>
        </p:nvSpPr>
        <p:spPr>
          <a:xfrm>
            <a:off x="10836319" y="5992073"/>
            <a:ext cx="6096000" cy="369332"/>
          </a:xfrm>
          <a:prstGeom prst="rect">
            <a:avLst/>
          </a:prstGeom>
          <a:noFill/>
        </p:spPr>
        <p:txBody>
          <a:bodyPr wrap="square">
            <a:spAutoFit/>
          </a:bodyPr>
          <a:lstStyle/>
          <a:p>
            <a:r>
              <a:rPr lang="he-IL" sz="1800" dirty="0"/>
              <a:t>(איור 10)</a:t>
            </a:r>
            <a:endParaRPr lang="en-US" dirty="0"/>
          </a:p>
        </p:txBody>
      </p:sp>
    </p:spTree>
    <p:extLst>
      <p:ext uri="{BB962C8B-B14F-4D97-AF65-F5344CB8AC3E}">
        <p14:creationId xmlns:p14="http://schemas.microsoft.com/office/powerpoint/2010/main" val="168029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A6BD-B4C9-836B-4789-B74A3E6FE454}"/>
              </a:ext>
            </a:extLst>
          </p:cNvPr>
          <p:cNvSpPr>
            <a:spLocks noGrp="1"/>
          </p:cNvSpPr>
          <p:nvPr>
            <p:ph type="title"/>
          </p:nvPr>
        </p:nvSpPr>
        <p:spPr>
          <a:xfrm>
            <a:off x="970051" y="496595"/>
            <a:ext cx="10515600" cy="1043331"/>
          </a:xfrm>
        </p:spPr>
        <p:txBody>
          <a:bodyPr>
            <a:noAutofit/>
          </a:bodyPr>
          <a:lstStyle/>
          <a:p>
            <a:pPr algn="r" rtl="1"/>
            <a:r>
              <a:rPr lang="he-IL" sz="2800" b="1" dirty="0"/>
              <a:t>השוואת מדד ה</a:t>
            </a:r>
            <a:r>
              <a:rPr lang="en-US" sz="2800" b="1" dirty="0"/>
              <a:t>chopped</a:t>
            </a:r>
            <a:r>
              <a:rPr lang="he-IL" sz="2800" b="1" dirty="0"/>
              <a:t> בין הווריאנטים השונים ל</a:t>
            </a:r>
            <a:r>
              <a:rPr lang="en-US" sz="2800" b="1" dirty="0" err="1"/>
              <a:t>WildType</a:t>
            </a:r>
            <a:endParaRPr lang="en-US" sz="2800" b="1" dirty="0"/>
          </a:p>
        </p:txBody>
      </p:sp>
      <p:sp>
        <p:nvSpPr>
          <p:cNvPr id="8" name="TextBox 7">
            <a:extLst>
              <a:ext uri="{FF2B5EF4-FFF2-40B4-BE49-F238E27FC236}">
                <a16:creationId xmlns:a16="http://schemas.microsoft.com/office/drawing/2014/main" id="{D9D0CB3D-6EB3-E5A7-EF48-0A3DC36EA2D7}"/>
              </a:ext>
            </a:extLst>
          </p:cNvPr>
          <p:cNvSpPr txBox="1"/>
          <p:nvPr/>
        </p:nvSpPr>
        <p:spPr>
          <a:xfrm>
            <a:off x="4438650" y="1539926"/>
            <a:ext cx="7047001" cy="1200329"/>
          </a:xfrm>
          <a:prstGeom prst="rect">
            <a:avLst/>
          </a:prstGeom>
          <a:noFill/>
        </p:spPr>
        <p:txBody>
          <a:bodyPr wrap="square">
            <a:spAutoFit/>
          </a:bodyPr>
          <a:lstStyle/>
          <a:p>
            <a:pPr algn="r" rtl="1"/>
            <a:r>
              <a:rPr lang="he-IL" dirty="0"/>
              <a:t>ניתן לראות שהשינוי מתרחש בווריאנטים </a:t>
            </a:r>
            <a:r>
              <a:rPr lang="en-US" dirty="0"/>
              <a:t>A.Y.4.2, Omicron BA.2 </a:t>
            </a:r>
            <a:r>
              <a:rPr lang="he-IL" dirty="0"/>
              <a:t>ו</a:t>
            </a:r>
            <a:r>
              <a:rPr lang="en-US" dirty="0"/>
              <a:t>Delta B.167.2 </a:t>
            </a:r>
            <a:r>
              <a:rPr lang="he-IL" dirty="0"/>
              <a:t>שבהם כמות הפפטידים שהייתה </a:t>
            </a:r>
            <a:r>
              <a:rPr lang="en-US" dirty="0"/>
              <a:t>N-</a:t>
            </a:r>
            <a:r>
              <a:rPr lang="en-US" dirty="0" err="1"/>
              <a:t>glycolized</a:t>
            </a:r>
            <a:r>
              <a:rPr lang="en-US" dirty="0"/>
              <a:t> </a:t>
            </a:r>
            <a:r>
              <a:rPr lang="he-IL" dirty="0"/>
              <a:t> ב</a:t>
            </a:r>
            <a:r>
              <a:rPr lang="en-US" dirty="0"/>
              <a:t>Wildtype </a:t>
            </a:r>
            <a:r>
              <a:rPr lang="he-IL" dirty="0"/>
              <a:t> ירדה בכמעט ארבעה אחוזים. בנוסף בווריאנטים </a:t>
            </a:r>
            <a:r>
              <a:rPr lang="en-US" dirty="0"/>
              <a:t>Gamma P.1,  C.1.2</a:t>
            </a:r>
            <a:r>
              <a:rPr lang="he-IL" dirty="0"/>
              <a:t> כמות הפפטידים שהם </a:t>
            </a:r>
            <a:r>
              <a:rPr lang="en-US" dirty="0"/>
              <a:t>N-</a:t>
            </a:r>
            <a:r>
              <a:rPr lang="en-US" dirty="0" err="1"/>
              <a:t>glycolized</a:t>
            </a:r>
            <a:r>
              <a:rPr lang="en-US" dirty="0"/>
              <a:t> </a:t>
            </a:r>
            <a:r>
              <a:rPr lang="he-IL" dirty="0"/>
              <a:t> עלתה ב6.5% ו4.5% בהתאמה</a:t>
            </a:r>
          </a:p>
        </p:txBody>
      </p:sp>
      <p:sp>
        <p:nvSpPr>
          <p:cNvPr id="10" name="TextBox 9">
            <a:extLst>
              <a:ext uri="{FF2B5EF4-FFF2-40B4-BE49-F238E27FC236}">
                <a16:creationId xmlns:a16="http://schemas.microsoft.com/office/drawing/2014/main" id="{707D7B82-30D1-13B1-CF2D-043ED4316D7D}"/>
              </a:ext>
            </a:extLst>
          </p:cNvPr>
          <p:cNvSpPr txBox="1"/>
          <p:nvPr/>
        </p:nvSpPr>
        <p:spPr>
          <a:xfrm>
            <a:off x="10836319" y="5992073"/>
            <a:ext cx="6096000" cy="369332"/>
          </a:xfrm>
          <a:prstGeom prst="rect">
            <a:avLst/>
          </a:prstGeom>
          <a:noFill/>
        </p:spPr>
        <p:txBody>
          <a:bodyPr wrap="square">
            <a:spAutoFit/>
          </a:bodyPr>
          <a:lstStyle/>
          <a:p>
            <a:r>
              <a:rPr lang="he-IL" sz="1800" dirty="0"/>
              <a:t>(איור 11)</a:t>
            </a:r>
            <a:endParaRPr lang="en-US" dirty="0"/>
          </a:p>
        </p:txBody>
      </p:sp>
      <p:pic>
        <p:nvPicPr>
          <p:cNvPr id="6" name="מציין מיקום תוכן 8">
            <a:extLst>
              <a:ext uri="{FF2B5EF4-FFF2-40B4-BE49-F238E27FC236}">
                <a16:creationId xmlns:a16="http://schemas.microsoft.com/office/drawing/2014/main" id="{02893ECB-1D4E-8D9A-810D-1A5ABAB3A2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33" b="2131"/>
          <a:stretch/>
        </p:blipFill>
        <p:spPr bwMode="auto">
          <a:xfrm>
            <a:off x="443506" y="3209925"/>
            <a:ext cx="10392813" cy="31514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851546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התצוגה העליונה של ציוד בית הספר, אוזניות ו-iPad בשטח לבן">
            <a:extLst>
              <a:ext uri="{FF2B5EF4-FFF2-40B4-BE49-F238E27FC236}">
                <a16:creationId xmlns:a16="http://schemas.microsoft.com/office/drawing/2014/main" id="{02DA0811-C759-9F51-9D12-45B3EC1B28F8}"/>
              </a:ext>
            </a:extLst>
          </p:cNvPr>
          <p:cNvPicPr>
            <a:picLocks noChangeAspect="1"/>
          </p:cNvPicPr>
          <p:nvPr/>
        </p:nvPicPr>
        <p:blipFill rotWithShape="1">
          <a:blip r:embed="rId2"/>
          <a:srcRect r="37778" b="-1"/>
          <a:stretch/>
        </p:blipFill>
        <p:spPr>
          <a:xfrm>
            <a:off x="887168" y="727628"/>
            <a:ext cx="5048136" cy="5415552"/>
          </a:xfrm>
          <a:prstGeom prst="rect">
            <a:avLst/>
          </a:prstGeom>
        </p:spPr>
      </p:pic>
      <p:sp>
        <p:nvSpPr>
          <p:cNvPr id="25" name="Rectangle 19">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07B40-671A-BE45-F1E6-A954995DF48D}"/>
              </a:ext>
            </a:extLst>
          </p:cNvPr>
          <p:cNvSpPr>
            <a:spLocks noGrp="1"/>
          </p:cNvSpPr>
          <p:nvPr>
            <p:ph type="title"/>
          </p:nvPr>
        </p:nvSpPr>
        <p:spPr>
          <a:xfrm>
            <a:off x="7064082" y="642594"/>
            <a:ext cx="4472921" cy="1371600"/>
          </a:xfrm>
        </p:spPr>
        <p:txBody>
          <a:bodyPr>
            <a:normAutofit/>
          </a:bodyPr>
          <a:lstStyle/>
          <a:p>
            <a:pPr algn="r" rtl="1"/>
            <a:r>
              <a:rPr lang="he-IL" dirty="0"/>
              <a:t>תיאור העבודה </a:t>
            </a:r>
            <a:endParaRPr lang="en-US" dirty="0"/>
          </a:p>
        </p:txBody>
      </p:sp>
      <p:sp>
        <p:nvSpPr>
          <p:cNvPr id="3" name="Content Placeholder 2">
            <a:extLst>
              <a:ext uri="{FF2B5EF4-FFF2-40B4-BE49-F238E27FC236}">
                <a16:creationId xmlns:a16="http://schemas.microsoft.com/office/drawing/2014/main" id="{BB8D5608-41C1-66FE-3A20-E27C57396477}"/>
              </a:ext>
            </a:extLst>
          </p:cNvPr>
          <p:cNvSpPr>
            <a:spLocks noGrp="1"/>
          </p:cNvSpPr>
          <p:nvPr>
            <p:ph idx="1"/>
          </p:nvPr>
        </p:nvSpPr>
        <p:spPr>
          <a:xfrm>
            <a:off x="7064082" y="2103120"/>
            <a:ext cx="4472922" cy="3931920"/>
          </a:xfrm>
        </p:spPr>
        <p:txBody>
          <a:bodyPr>
            <a:normAutofit/>
          </a:bodyPr>
          <a:lstStyle/>
          <a:p>
            <a:pPr algn="r" rtl="1"/>
            <a:r>
              <a:rPr lang="he-IL" dirty="0"/>
              <a:t>לימוד חומר רקע</a:t>
            </a:r>
          </a:p>
          <a:p>
            <a:pPr algn="r" rtl="1"/>
            <a:r>
              <a:rPr lang="he-IL" dirty="0"/>
              <a:t>הכנת סקר ספרות מקיף</a:t>
            </a:r>
          </a:p>
          <a:p>
            <a:pPr algn="r" rtl="1"/>
            <a:r>
              <a:rPr lang="he-IL" dirty="0"/>
              <a:t>החלטה על שאלות המחקר</a:t>
            </a:r>
          </a:p>
          <a:p>
            <a:pPr algn="r" rtl="1"/>
            <a:r>
              <a:rPr lang="he-IL" dirty="0"/>
              <a:t>שיטות וחומרים : כלי המחקר וביצוע המחקר תוך כדי איסוף הנתונים </a:t>
            </a:r>
          </a:p>
          <a:p>
            <a:pPr algn="r" rtl="1"/>
            <a:r>
              <a:rPr lang="he-IL" dirty="0"/>
              <a:t>התוצאות שהתקבלו</a:t>
            </a:r>
          </a:p>
          <a:p>
            <a:pPr algn="r" rtl="1"/>
            <a:r>
              <a:rPr lang="he-IL" dirty="0"/>
              <a:t>דיון בתוצאות </a:t>
            </a:r>
          </a:p>
          <a:p>
            <a:pPr algn="r" rtl="1"/>
            <a:r>
              <a:rPr lang="he-IL" dirty="0"/>
              <a:t>סיכום והצעות מחקר עתידיות</a:t>
            </a:r>
          </a:p>
          <a:p>
            <a:pPr algn="r" rtl="1"/>
            <a:r>
              <a:rPr lang="he-IL" dirty="0"/>
              <a:t>נספחים </a:t>
            </a:r>
          </a:p>
          <a:p>
            <a:pPr algn="r" rtl="1"/>
            <a:endParaRPr lang="en-US" dirty="0"/>
          </a:p>
        </p:txBody>
      </p:sp>
    </p:spTree>
    <p:extLst>
      <p:ext uri="{BB962C8B-B14F-4D97-AF65-F5344CB8AC3E}">
        <p14:creationId xmlns:p14="http://schemas.microsoft.com/office/powerpoint/2010/main" val="43153715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1DE49A6-0B8B-B5BD-44C6-F901206D8C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9401" y="388581"/>
            <a:ext cx="9427803" cy="3040419"/>
          </a:xfrm>
          <a:prstGeom prst="rect">
            <a:avLst/>
          </a:prstGeom>
        </p:spPr>
      </p:pic>
      <p:pic>
        <p:nvPicPr>
          <p:cNvPr id="5" name="תמונה 23">
            <a:extLst>
              <a:ext uri="{FF2B5EF4-FFF2-40B4-BE49-F238E27FC236}">
                <a16:creationId xmlns:a16="http://schemas.microsoft.com/office/drawing/2014/main" id="{ABAD4255-3A7F-2C67-AC2C-A131FF6BC5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13846" y="3639240"/>
            <a:ext cx="8769367" cy="2830179"/>
          </a:xfrm>
          <a:prstGeom prst="rect">
            <a:avLst/>
          </a:prstGeom>
          <a:noFill/>
          <a:ln>
            <a:noFill/>
          </a:ln>
        </p:spPr>
      </p:pic>
    </p:spTree>
    <p:extLst>
      <p:ext uri="{BB962C8B-B14F-4D97-AF65-F5344CB8AC3E}">
        <p14:creationId xmlns:p14="http://schemas.microsoft.com/office/powerpoint/2010/main" val="405713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24" descr="Chart, bar chart&#10;&#10;Description automatically generated">
            <a:extLst>
              <a:ext uri="{FF2B5EF4-FFF2-40B4-BE49-F238E27FC236}">
                <a16:creationId xmlns:a16="http://schemas.microsoft.com/office/drawing/2014/main" id="{58A06D2A-B119-0CB6-F862-550E986066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801539" y="1721536"/>
            <a:ext cx="10588922" cy="3414928"/>
          </a:xfrm>
          <a:prstGeom prst="rect">
            <a:avLst/>
          </a:prstGeom>
          <a:noFill/>
        </p:spPr>
      </p:pic>
    </p:spTree>
    <p:extLst>
      <p:ext uri="{BB962C8B-B14F-4D97-AF65-F5344CB8AC3E}">
        <p14:creationId xmlns:p14="http://schemas.microsoft.com/office/powerpoint/2010/main" val="3145729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52F7-74E3-9D75-47B1-C55273710C67}"/>
              </a:ext>
            </a:extLst>
          </p:cNvPr>
          <p:cNvSpPr>
            <a:spLocks noGrp="1"/>
          </p:cNvSpPr>
          <p:nvPr>
            <p:ph type="title"/>
          </p:nvPr>
        </p:nvSpPr>
        <p:spPr/>
        <p:txBody>
          <a:bodyPr/>
          <a:lstStyle/>
          <a:p>
            <a:pPr algn="r" rtl="1"/>
            <a:r>
              <a:rPr lang="he-IL" dirty="0"/>
              <a:t>דיון ומסקנות </a:t>
            </a:r>
            <a:endParaRPr lang="en-US" dirty="0"/>
          </a:p>
        </p:txBody>
      </p:sp>
      <p:sp>
        <p:nvSpPr>
          <p:cNvPr id="3" name="Content Placeholder 2">
            <a:extLst>
              <a:ext uri="{FF2B5EF4-FFF2-40B4-BE49-F238E27FC236}">
                <a16:creationId xmlns:a16="http://schemas.microsoft.com/office/drawing/2014/main" id="{74FEA0C0-37F4-8C6A-9041-DC36EBE5CA6A}"/>
              </a:ext>
            </a:extLst>
          </p:cNvPr>
          <p:cNvSpPr>
            <a:spLocks noGrp="1"/>
          </p:cNvSpPr>
          <p:nvPr>
            <p:ph idx="1"/>
          </p:nvPr>
        </p:nvSpPr>
        <p:spPr/>
        <p:txBody>
          <a:bodyPr/>
          <a:lstStyle/>
          <a:p>
            <a:pPr algn="r" rtl="1"/>
            <a:r>
              <a:rPr lang="he-IL" dirty="0">
                <a:latin typeface="Arial" panose="020B0604020202020204" pitchFamily="34" charset="0"/>
                <a:cs typeface="Arial" panose="020B0604020202020204" pitchFamily="34" charset="0"/>
              </a:rPr>
              <a:t>התוצאות באיור 1 – רואים שינוי בחלק מה </a:t>
            </a:r>
            <a:r>
              <a:rPr lang="en-US" dirty="0">
                <a:latin typeface="Arial" panose="020B0604020202020204" pitchFamily="34" charset="0"/>
                <a:cs typeface="Arial" panose="020B0604020202020204" pitchFamily="34" charset="0"/>
              </a:rPr>
              <a:t>HLA </a:t>
            </a:r>
            <a:r>
              <a:rPr lang="he-IL" dirty="0">
                <a:latin typeface="Arial" panose="020B0604020202020204" pitchFamily="34" charset="0"/>
                <a:cs typeface="Arial" panose="020B0604020202020204" pitchFamily="34" charset="0"/>
              </a:rPr>
              <a:t>יותר גבוה ובחלק מה </a:t>
            </a:r>
            <a:r>
              <a:rPr lang="en-US" dirty="0">
                <a:latin typeface="Arial" panose="020B0604020202020204" pitchFamily="34" charset="0"/>
                <a:cs typeface="Arial" panose="020B0604020202020204" pitchFamily="34" charset="0"/>
              </a:rPr>
              <a:t>HLA </a:t>
            </a:r>
            <a:r>
              <a:rPr lang="he-IL" dirty="0">
                <a:latin typeface="Arial" panose="020B0604020202020204" pitchFamily="34" charset="0"/>
                <a:cs typeface="Arial" panose="020B0604020202020204" pitchFamily="34" charset="0"/>
              </a:rPr>
              <a:t>השינוי בין ערכי הגרפים קטן יותר. איור 2 – ההיפותזה המרכזית היא שככל שהציון נמוך יותר, כך הפפטידים יוצגו על גבי ה </a:t>
            </a:r>
            <a:r>
              <a:rPr lang="en-US" dirty="0">
                <a:latin typeface="Arial" panose="020B0604020202020204" pitchFamily="34" charset="0"/>
                <a:cs typeface="Arial" panose="020B0604020202020204" pitchFamily="34" charset="0"/>
              </a:rPr>
              <a:t>HLA , </a:t>
            </a:r>
            <a:r>
              <a:rPr lang="he-IL" dirty="0">
                <a:latin typeface="Arial" panose="020B0604020202020204" pitchFamily="34" charset="0"/>
                <a:cs typeface="Arial" panose="020B0604020202020204" pitchFamily="34" charset="0"/>
              </a:rPr>
              <a:t>בגרף 2 לא רואים את זה בצורה ברורה, הסיבות לכך יכולות להיות קשורות לגודל המדגם השונה, שיכול לעוות את התוצאות הללו. בנוסף יתכן שהיפותזה הזו קיימת בפועל רק בחלק מה </a:t>
            </a:r>
            <a:r>
              <a:rPr lang="en-US" dirty="0">
                <a:latin typeface="Arial" panose="020B0604020202020204" pitchFamily="34" charset="0"/>
                <a:cs typeface="Arial" panose="020B0604020202020204" pitchFamily="34" charset="0"/>
              </a:rPr>
              <a:t>HLA </a:t>
            </a:r>
            <a:r>
              <a:rPr lang="he-IL" dirty="0">
                <a:latin typeface="Arial" panose="020B0604020202020204" pitchFamily="34" charset="0"/>
                <a:cs typeface="Arial" panose="020B0604020202020204" pitchFamily="34" charset="0"/>
              </a:rPr>
              <a:t>ולא בכולם ( כפי שרואים בבירור באיור 1 ) וכאשר אנו מחברים את כולם בגרף אחד  ( גרף 2 ) זה מעוות את התוצאות ברמה מסוימת. </a:t>
            </a:r>
            <a:endParaRPr lang="en-US" dirty="0">
              <a:latin typeface="Arial" panose="020B0604020202020204" pitchFamily="34" charset="0"/>
              <a:cs typeface="Arial" panose="020B0604020202020204" pitchFamily="34" charset="0"/>
            </a:endParaRPr>
          </a:p>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איור 3 מראה כי לפרוטאוזום אכן יש העדפה לאילו חומצות אמינו הוא יחתוך בהן את הפפטיד. האיור מראה שבמקרים מסוימים כמו בחומצות אמינו </a:t>
            </a:r>
            <a:r>
              <a:rPr lang="en-US" sz="1600" dirty="0">
                <a:effectLst/>
                <a:latin typeface="Arial" panose="020B0604020202020204" pitchFamily="34" charset="0"/>
                <a:ea typeface="Calibri" panose="020F0502020204030204" pitchFamily="34" charset="0"/>
                <a:cs typeface="Arial" panose="020B0604020202020204" pitchFamily="34" charset="0"/>
              </a:rPr>
              <a:t>S,T,V,Q,G  </a:t>
            </a:r>
            <a:r>
              <a:rPr lang="he-IL" sz="1600" dirty="0">
                <a:effectLst/>
                <a:latin typeface="Arial" panose="020B0604020202020204" pitchFamily="34" charset="0"/>
                <a:ea typeface="Calibri" panose="020F0502020204030204" pitchFamily="34" charset="0"/>
                <a:cs typeface="Arial" panose="020B0604020202020204" pitchFamily="34" charset="0"/>
              </a:rPr>
              <a:t>- הפפטידים בעלי סיכוי טוב להיחתך על ידי הפרוטואזום בעוד שיש </a:t>
            </a:r>
            <a:r>
              <a:rPr lang="he-IL" sz="1600" dirty="0">
                <a:effectLst/>
                <a:latin typeface="Calibri" panose="020F0502020204030204" pitchFamily="34" charset="0"/>
                <a:ea typeface="Calibri" panose="020F0502020204030204" pitchFamily="34" charset="0"/>
                <a:cs typeface="Arial" panose="020B0604020202020204" pitchFamily="34" charset="0"/>
              </a:rPr>
              <a:t>חומצות אמינו בהן הסיכוי לחיתוך הוא נמוך כגון </a:t>
            </a:r>
            <a:r>
              <a:rPr lang="en-US" sz="1600" dirty="0">
                <a:effectLst/>
                <a:latin typeface="Arial" panose="020B0604020202020204" pitchFamily="34" charset="0"/>
                <a:ea typeface="Calibri" panose="020F0502020204030204" pitchFamily="34" charset="0"/>
                <a:cs typeface="Arial" panose="020B0604020202020204" pitchFamily="34" charset="0"/>
              </a:rPr>
              <a:t>W,M,F,C</a:t>
            </a:r>
            <a:r>
              <a:rPr lang="he-IL" sz="1600" dirty="0">
                <a:effectLst/>
                <a:latin typeface="Calibri" panose="020F0502020204030204" pitchFamily="34"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800"/>
              </a:spcAft>
            </a:pP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Tree>
    <p:extLst>
      <p:ext uri="{BB962C8B-B14F-4D97-AF65-F5344CB8AC3E}">
        <p14:creationId xmlns:p14="http://schemas.microsoft.com/office/powerpoint/2010/main" val="1295862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375F-695A-F4B0-844F-854DFC6BE8E8}"/>
              </a:ext>
            </a:extLst>
          </p:cNvPr>
          <p:cNvSpPr>
            <a:spLocks noGrp="1"/>
          </p:cNvSpPr>
          <p:nvPr>
            <p:ph type="title"/>
          </p:nvPr>
        </p:nvSpPr>
        <p:spPr/>
        <p:txBody>
          <a:bodyPr/>
          <a:lstStyle/>
          <a:p>
            <a:pPr algn="r" rtl="1"/>
            <a:r>
              <a:rPr lang="he-IL" dirty="0"/>
              <a:t>מסקנות ודיון המשך </a:t>
            </a:r>
            <a:endParaRPr lang="en-US" dirty="0"/>
          </a:p>
        </p:txBody>
      </p:sp>
      <p:sp>
        <p:nvSpPr>
          <p:cNvPr id="3" name="Content Placeholder 2">
            <a:extLst>
              <a:ext uri="{FF2B5EF4-FFF2-40B4-BE49-F238E27FC236}">
                <a16:creationId xmlns:a16="http://schemas.microsoft.com/office/drawing/2014/main" id="{B5A3692D-5F37-0859-8D11-E001694C80D3}"/>
              </a:ext>
            </a:extLst>
          </p:cNvPr>
          <p:cNvSpPr>
            <a:spLocks noGrp="1"/>
          </p:cNvSpPr>
          <p:nvPr>
            <p:ph idx="1"/>
          </p:nvPr>
        </p:nvSpPr>
        <p:spPr/>
        <p:txBody>
          <a:bodyPr>
            <a:normAutofit fontScale="92500" lnSpcReduction="10000"/>
          </a:bodyPr>
          <a:lstStyle/>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מאיור 5 ניתן לראות בבירור שישנה העדפה לפרוטאוזום לחתוך באזורים מסוימים.</a:t>
            </a:r>
            <a:r>
              <a:rPr lang="he-IL" sz="1600" dirty="0">
                <a:latin typeface="Calibri" panose="020F0502020204030204" pitchFamily="34" charset="0"/>
                <a:ea typeface="Calibri" panose="020F0502020204030204" pitchFamily="34" charset="0"/>
                <a:cs typeface="Arial" panose="020B0604020202020204" pitchFamily="34" charset="0"/>
              </a:rPr>
              <a:t> כאשר נוצר סיכוי גבוה לחיתוך ב</a:t>
            </a:r>
            <a:r>
              <a:rPr lang="en-US" sz="1600" dirty="0">
                <a:latin typeface="Calibri" panose="020F0502020204030204" pitchFamily="34" charset="0"/>
                <a:ea typeface="Calibri" panose="020F0502020204030204" pitchFamily="34" charset="0"/>
                <a:cs typeface="Arial" panose="020B0604020202020204" pitchFamily="34" charset="0"/>
              </a:rPr>
              <a:t> spike  </a:t>
            </a:r>
            <a:r>
              <a:rPr lang="he-IL" sz="1600" dirty="0">
                <a:latin typeface="Calibri" panose="020F0502020204030204" pitchFamily="34" charset="0"/>
                <a:ea typeface="Calibri" panose="020F0502020204030204" pitchFamily="34" charset="0"/>
                <a:cs typeface="Arial" panose="020B0604020202020204" pitchFamily="34" charset="0"/>
              </a:rPr>
              <a:t>של הווירוס, זה מאפשר לו לחדור לתא ביעילות גבוהה יותר. </a:t>
            </a:r>
            <a:r>
              <a:rPr lang="he-IL" sz="1600" dirty="0">
                <a:effectLst/>
                <a:latin typeface="Calibri" panose="020F0502020204030204" pitchFamily="34" charset="0"/>
                <a:ea typeface="Calibri" panose="020F0502020204030204" pitchFamily="34" charset="0"/>
                <a:cs typeface="Arial" panose="020B0604020202020204" pitchFamily="34" charset="0"/>
              </a:rPr>
              <a:t> ניתן לראות מהגרפים שישנה התפלגות ושוני יחסית גדול בכמות הפפטידים שחזויים להיחתך באזורים מסוימים. ישנה הנחה שיש צורך בהמשך חקירה לסיבות הקשורות לשמירות. האזורים המועדפים הם ב- </a:t>
            </a:r>
            <a:r>
              <a:rPr lang="en-US" sz="1600" dirty="0">
                <a:effectLst/>
                <a:latin typeface="Arial" panose="020B0604020202020204" pitchFamily="34" charset="0"/>
                <a:ea typeface="Calibri" panose="020F0502020204030204" pitchFamily="34" charset="0"/>
                <a:cs typeface="Arial" panose="020B0604020202020204" pitchFamily="34" charset="0"/>
              </a:rPr>
              <a:t>RBM</a:t>
            </a:r>
            <a:r>
              <a:rPr lang="he-IL" sz="1600" dirty="0">
                <a:effectLst/>
                <a:latin typeface="Calibri" panose="020F0502020204030204" pitchFamily="34" charset="0"/>
                <a:ea typeface="Calibri" panose="020F0502020204030204" pitchFamily="34" charset="0"/>
                <a:cs typeface="Arial" panose="020B0604020202020204" pitchFamily="34" charset="0"/>
              </a:rPr>
              <a:t> וגם ב- </a:t>
            </a:r>
            <a:r>
              <a:rPr lang="en-US" sz="1600" dirty="0">
                <a:effectLst/>
                <a:latin typeface="Arial" panose="020B0604020202020204" pitchFamily="34" charset="0"/>
                <a:ea typeface="Calibri" panose="020F0502020204030204" pitchFamily="34" charset="0"/>
                <a:cs typeface="Arial" panose="020B0604020202020204" pitchFamily="34" charset="0"/>
              </a:rPr>
              <a:t>NTD</a:t>
            </a:r>
            <a:r>
              <a:rPr lang="he-IL" sz="1600" dirty="0">
                <a:effectLst/>
                <a:latin typeface="Calibri" panose="020F0502020204030204" pitchFamily="34" charset="0"/>
                <a:ea typeface="Calibri" panose="020F0502020204030204" pitchFamily="34" charset="0"/>
                <a:cs typeface="Arial" panose="020B0604020202020204" pitchFamily="34" charset="0"/>
              </a:rPr>
              <a:t> ורק מעטים באזור </a:t>
            </a:r>
            <a:r>
              <a:rPr lang="en-US" sz="1600" dirty="0">
                <a:effectLst/>
                <a:latin typeface="Arial" panose="020B0604020202020204" pitchFamily="34" charset="0"/>
                <a:ea typeface="Calibri" panose="020F0502020204030204" pitchFamily="34" charset="0"/>
                <a:cs typeface="Arial" panose="020B0604020202020204" pitchFamily="34" charset="0"/>
              </a:rPr>
              <a:t>RBD</a:t>
            </a:r>
            <a:r>
              <a:rPr lang="he-IL" sz="1600" dirty="0">
                <a:effectLst/>
                <a:latin typeface="Calibri" panose="020F0502020204030204" pitchFamily="34" charset="0"/>
                <a:ea typeface="Calibri" panose="020F0502020204030204" pitchFamily="34" charset="0"/>
                <a:cs typeface="Arial" panose="020B0604020202020204" pitchFamily="34" charset="0"/>
              </a:rPr>
              <a:t> שההיפ</a:t>
            </a:r>
            <a:r>
              <a:rPr lang="he-IL" sz="1600" dirty="0">
                <a:latin typeface="Calibri" panose="020F0502020204030204" pitchFamily="34" charset="0"/>
                <a:ea typeface="Calibri" panose="020F0502020204030204" pitchFamily="34" charset="0"/>
                <a:cs typeface="Arial" panose="020B0604020202020204" pitchFamily="34" charset="0"/>
              </a:rPr>
              <a:t>ותזה היא שזה איזור קריטי על גבי ה </a:t>
            </a:r>
            <a:r>
              <a:rPr lang="en-US" sz="1600" dirty="0">
                <a:latin typeface="Calibri" panose="020F0502020204030204" pitchFamily="34" charset="0"/>
                <a:ea typeface="Calibri" panose="020F0502020204030204" pitchFamily="34" charset="0"/>
                <a:cs typeface="Arial" panose="020B0604020202020204" pitchFamily="34" charset="0"/>
              </a:rPr>
              <a:t>Spike </a:t>
            </a:r>
            <a:r>
              <a:rPr lang="he-IL" sz="1600" dirty="0">
                <a:latin typeface="Calibri" panose="020F0502020204030204" pitchFamily="34" charset="0"/>
                <a:ea typeface="Calibri" panose="020F0502020204030204" pitchFamily="34" charset="0"/>
                <a:cs typeface="Arial" panose="020B0604020202020204" pitchFamily="34" charset="0"/>
              </a:rPr>
              <a:t> שקושר לחדירה לתאים. איור 9 מחזק את הגרף הזה ורואים מגנה שאזור </a:t>
            </a:r>
            <a:r>
              <a:rPr lang="en-US" sz="1600" dirty="0">
                <a:latin typeface="Calibri" panose="020F0502020204030204" pitchFamily="34" charset="0"/>
                <a:ea typeface="Calibri" panose="020F0502020204030204" pitchFamily="34" charset="0"/>
                <a:cs typeface="Arial" panose="020B0604020202020204" pitchFamily="34" charset="0"/>
              </a:rPr>
              <a:t>RBM</a:t>
            </a:r>
            <a:r>
              <a:rPr lang="he-IL" sz="1600" dirty="0">
                <a:latin typeface="Calibri" panose="020F0502020204030204" pitchFamily="34" charset="0"/>
                <a:ea typeface="Calibri" panose="020F0502020204030204" pitchFamily="34" charset="0"/>
                <a:cs typeface="Arial" panose="020B0604020202020204" pitchFamily="34" charset="0"/>
              </a:rPr>
              <a:t> גבוה יותר ברוב האללים השונים</a:t>
            </a:r>
          </a:p>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איור 7 מראה שפפטידים שהם גליקולים, לא נמצאים כלל באזור </a:t>
            </a:r>
            <a:r>
              <a:rPr lang="en-US" sz="1600" dirty="0">
                <a:effectLst/>
                <a:latin typeface="Calibri" panose="020F0502020204030204" pitchFamily="34" charset="0"/>
                <a:ea typeface="Calibri" panose="020F0502020204030204" pitchFamily="34" charset="0"/>
                <a:cs typeface="Arial" panose="020B0604020202020204" pitchFamily="34" charset="0"/>
              </a:rPr>
              <a:t>RBM </a:t>
            </a:r>
            <a:r>
              <a:rPr lang="he-IL" sz="1600" dirty="0">
                <a:effectLst/>
                <a:latin typeface="Calibri" panose="020F0502020204030204" pitchFamily="34" charset="0"/>
                <a:ea typeface="Calibri" panose="020F0502020204030204" pitchFamily="34" charset="0"/>
                <a:cs typeface="Arial" panose="020B0604020202020204" pitchFamily="34" charset="0"/>
              </a:rPr>
              <a:t> וזה הגיוני ומסתד</a:t>
            </a:r>
            <a:r>
              <a:rPr lang="he-IL" sz="1600" dirty="0">
                <a:latin typeface="Calibri" panose="020F0502020204030204" pitchFamily="34" charset="0"/>
                <a:ea typeface="Calibri" panose="020F0502020204030204" pitchFamily="34" charset="0"/>
                <a:cs typeface="Arial" panose="020B0604020202020204" pitchFamily="34" charset="0"/>
              </a:rPr>
              <a:t>ר עם ההיפותיזה כי זה יפגע בקשירה ל </a:t>
            </a:r>
            <a:r>
              <a:rPr lang="en-US" sz="1600" dirty="0">
                <a:latin typeface="Calibri" panose="020F0502020204030204" pitchFamily="34" charset="0"/>
                <a:ea typeface="Calibri" panose="020F0502020204030204" pitchFamily="34" charset="0"/>
                <a:cs typeface="Arial" panose="020B0604020202020204" pitchFamily="34" charset="0"/>
              </a:rPr>
              <a:t>HLA</a:t>
            </a:r>
            <a:r>
              <a:rPr lang="he-IL" sz="1600" dirty="0">
                <a:latin typeface="Calibri" panose="020F0502020204030204" pitchFamily="34" charset="0"/>
                <a:ea typeface="Calibri" panose="020F0502020204030204" pitchFamily="34" charset="0"/>
                <a:cs typeface="Arial" panose="020B0604020202020204" pitchFamily="34" charset="0"/>
              </a:rPr>
              <a:t> , כמו כן </a:t>
            </a:r>
            <a:r>
              <a:rPr lang="en-US" sz="1600" dirty="0">
                <a:latin typeface="Calibri" panose="020F0502020204030204" pitchFamily="34" charset="0"/>
                <a:ea typeface="Calibri" panose="020F0502020204030204" pitchFamily="34" charset="0"/>
                <a:cs typeface="Arial" panose="020B0604020202020204" pitchFamily="34" charset="0"/>
              </a:rPr>
              <a:t>RBM</a:t>
            </a:r>
            <a:r>
              <a:rPr lang="he-IL" sz="1600" dirty="0">
                <a:latin typeface="Calibri" panose="020F0502020204030204" pitchFamily="34" charset="0"/>
                <a:ea typeface="Calibri" panose="020F0502020204030204" pitchFamily="34" charset="0"/>
                <a:cs typeface="Arial" panose="020B0604020202020204" pitchFamily="34" charset="0"/>
              </a:rPr>
              <a:t> מאוד קטן ביחס לחלקים האחרים גם הריבוי באזור </a:t>
            </a:r>
            <a:r>
              <a:rPr lang="en-US" sz="1600" dirty="0">
                <a:latin typeface="Calibri" panose="020F0502020204030204" pitchFamily="34" charset="0"/>
                <a:ea typeface="Calibri" panose="020F0502020204030204" pitchFamily="34" charset="0"/>
                <a:cs typeface="Arial" panose="020B0604020202020204" pitchFamily="34" charset="0"/>
              </a:rPr>
              <a:t>NTD  </a:t>
            </a:r>
            <a:r>
              <a:rPr lang="he-IL" sz="1600" dirty="0">
                <a:latin typeface="Calibri" panose="020F0502020204030204" pitchFamily="34" charset="0"/>
                <a:ea typeface="Calibri" panose="020F0502020204030204" pitchFamily="34" charset="0"/>
                <a:cs typeface="Arial" panose="020B0604020202020204" pitchFamily="34" charset="0"/>
              </a:rPr>
              <a:t> הינו הגיוני היות וזה אזור שמאופיין בהרבה גליקוליזציה וכנראה שיש קשר לקורונה שנכנסת לתא בעזרת הגליקוציזציה הזו. </a:t>
            </a:r>
            <a:endParaRPr lang="he-IL" sz="16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he-IL" sz="1600" dirty="0">
                <a:effectLst/>
                <a:ea typeface="Calibri" panose="020F0502020204030204" pitchFamily="34" charset="0"/>
                <a:cs typeface="Arial" panose="020B0604020202020204" pitchFamily="34" charset="0"/>
              </a:rPr>
              <a:t>על פי איור 4, ניתן להסיק שהתפלגות הפפטידים הצפויים להיחתך בין אזורים ידועים שונים בחלבון ה-</a:t>
            </a:r>
            <a:r>
              <a:rPr lang="en-US" sz="1600" dirty="0">
                <a:effectLst/>
                <a:latin typeface="Arial" panose="020B0604020202020204" pitchFamily="34" charset="0"/>
                <a:ea typeface="Calibri" panose="020F0502020204030204" pitchFamily="34" charset="0"/>
              </a:rPr>
              <a:t>Spike</a:t>
            </a:r>
            <a:r>
              <a:rPr lang="he-IL" sz="1600" dirty="0">
                <a:effectLst/>
                <a:latin typeface="Arial" panose="020B0604020202020204" pitchFamily="34" charset="0"/>
                <a:ea typeface="Calibri" panose="020F0502020204030204" pitchFamily="34" charset="0"/>
              </a:rPr>
              <a:t> משתנה על פי מיקומם ברצף החלבון. בדקנו גם חתך של פפטידים שהם </a:t>
            </a:r>
            <a:r>
              <a:rPr lang="en-US" sz="1600" dirty="0">
                <a:effectLst/>
                <a:latin typeface="Arial" panose="020B0604020202020204" pitchFamily="34" charset="0"/>
                <a:ea typeface="Calibri" panose="020F0502020204030204" pitchFamily="34" charset="0"/>
              </a:rPr>
              <a:t>N glycolyzed </a:t>
            </a:r>
            <a:r>
              <a:rPr lang="he-IL" sz="1600" dirty="0">
                <a:effectLst/>
                <a:latin typeface="Arial" panose="020B0604020202020204" pitchFamily="34" charset="0"/>
                <a:ea typeface="Calibri" panose="020F0502020204030204" pitchFamily="34" charset="0"/>
              </a:rPr>
              <a:t> וכאלו שהם לא. </a:t>
            </a:r>
          </a:p>
          <a:p>
            <a:pPr algn="r" rtl="1"/>
            <a:endParaRPr lang="en-US" dirty="0"/>
          </a:p>
        </p:txBody>
      </p:sp>
    </p:spTree>
    <p:extLst>
      <p:ext uri="{BB962C8B-B14F-4D97-AF65-F5344CB8AC3E}">
        <p14:creationId xmlns:p14="http://schemas.microsoft.com/office/powerpoint/2010/main" val="71275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BDC2-95FB-6C73-DBAF-855D5D742901}"/>
              </a:ext>
            </a:extLst>
          </p:cNvPr>
          <p:cNvSpPr>
            <a:spLocks noGrp="1"/>
          </p:cNvSpPr>
          <p:nvPr>
            <p:ph type="title"/>
          </p:nvPr>
        </p:nvSpPr>
        <p:spPr/>
        <p:txBody>
          <a:bodyPr/>
          <a:lstStyle/>
          <a:p>
            <a:pPr algn="r" rtl="1"/>
            <a:r>
              <a:rPr lang="he-IL" dirty="0"/>
              <a:t>מסקנות ודיון המשך </a:t>
            </a:r>
            <a:endParaRPr lang="en-US" dirty="0"/>
          </a:p>
        </p:txBody>
      </p:sp>
      <p:sp>
        <p:nvSpPr>
          <p:cNvPr id="3" name="Content Placeholder 2">
            <a:extLst>
              <a:ext uri="{FF2B5EF4-FFF2-40B4-BE49-F238E27FC236}">
                <a16:creationId xmlns:a16="http://schemas.microsoft.com/office/drawing/2014/main" id="{FCEAABA8-A3E2-D554-27E3-850C4C2BE616}"/>
              </a:ext>
            </a:extLst>
          </p:cNvPr>
          <p:cNvSpPr>
            <a:spLocks noGrp="1"/>
          </p:cNvSpPr>
          <p:nvPr>
            <p:ph idx="1"/>
          </p:nvPr>
        </p:nvSpPr>
        <p:spPr/>
        <p:txBody>
          <a:bodyPr>
            <a:normAutofit/>
          </a:bodyPr>
          <a:lstStyle/>
          <a:p>
            <a:pPr algn="r" rtl="1">
              <a:lnSpc>
                <a:spcPct val="150000"/>
              </a:lnSpc>
              <a:spcAft>
                <a:spcPts val="800"/>
              </a:spcAft>
            </a:pPr>
            <a:r>
              <a:rPr lang="he-IL" sz="1600" dirty="0">
                <a:effectLst/>
                <a:latin typeface="Arial" panose="020B0604020202020204" pitchFamily="34" charset="0"/>
                <a:ea typeface="Calibri" panose="020F0502020204030204" pitchFamily="34" charset="0"/>
              </a:rPr>
              <a:t>איור 6 מראה בצורה ברורה שהחיתוך הגבוה ביותר ב </a:t>
            </a:r>
            <a:r>
              <a:rPr lang="en-US" sz="1600" dirty="0">
                <a:latin typeface="Arial" panose="020B0604020202020204" pitchFamily="34" charset="0"/>
                <a:ea typeface="Calibri" panose="020F0502020204030204" pitchFamily="34" charset="0"/>
              </a:rPr>
              <a:t>V,I,P,L</a:t>
            </a:r>
            <a:r>
              <a:rPr lang="he-IL" sz="1600" dirty="0">
                <a:latin typeface="Arial" panose="020B0604020202020204" pitchFamily="34" charset="0"/>
                <a:ea typeface="Calibri" panose="020F0502020204030204" pitchFamily="34" charset="0"/>
              </a:rPr>
              <a:t> שהן חומצות הידרופוביות (</a:t>
            </a:r>
            <a:r>
              <a:rPr lang="en-US" sz="1600" dirty="0">
                <a:latin typeface="Arial" panose="020B0604020202020204" pitchFamily="34" charset="0"/>
                <a:ea typeface="Calibri" panose="020F0502020204030204" pitchFamily="34" charset="0"/>
              </a:rPr>
              <a:t> </a:t>
            </a:r>
            <a:r>
              <a:rPr lang="he-IL" sz="1600" dirty="0">
                <a:latin typeface="Arial" panose="020B0604020202020204" pitchFamily="34" charset="0"/>
                <a:ea typeface="Calibri" panose="020F0502020204030204" pitchFamily="34" charset="0"/>
              </a:rPr>
              <a:t>לא " אוהבות מים " ) ויש סיכויים טובים שיש קשר מאוד ברור לסיבה הזו. צריך בהמשך להמשיך במחקר בנקודה המאוד מעניינת הזו.  </a:t>
            </a:r>
            <a:endParaRPr lang="he-IL" sz="1600" dirty="0">
              <a:effectLst/>
              <a:latin typeface="Arial" panose="020B0604020202020204" pitchFamily="34" charset="0"/>
              <a:ea typeface="Calibri" panose="020F0502020204030204" pitchFamily="34" charset="0"/>
            </a:endParaRPr>
          </a:p>
          <a:p>
            <a:pPr algn="r" rtl="1">
              <a:lnSpc>
                <a:spcPct val="150000"/>
              </a:lnSpc>
              <a:spcAft>
                <a:spcPts val="800"/>
              </a:spcAft>
            </a:pPr>
            <a:r>
              <a:rPr lang="he-IL" sz="1600" dirty="0">
                <a:effectLst/>
                <a:latin typeface="Arial" panose="020B0604020202020204" pitchFamily="34" charset="0"/>
                <a:ea typeface="Calibri" panose="020F0502020204030204" pitchFamily="34" charset="0"/>
              </a:rPr>
              <a:t>איור 11 רואים זנים שהשינוי ביחס לווריאנט הראשוני גבוה יחסית וכאלו שהשינויים נמוכים יותר. באיור 10 השינויים היו קטנים בהרבה ביחס לווריאנט הבסיס ולכן ניתן להבין שכנראה יש קשר גבוה יותר לנושא הגלוקליזציה. </a:t>
            </a:r>
          </a:p>
          <a:p>
            <a:pPr marL="0" indent="0" algn="r" rtl="1">
              <a:lnSpc>
                <a:spcPct val="150000"/>
              </a:lnSpc>
              <a:spcAft>
                <a:spcPts val="800"/>
              </a:spcAft>
              <a:buNone/>
            </a:pPr>
            <a:r>
              <a:rPr lang="he-IL" sz="1600" dirty="0">
                <a:effectLst/>
                <a:latin typeface="Arial" panose="020B0604020202020204" pitchFamily="34" charset="0"/>
                <a:ea typeface="Calibri" panose="020F0502020204030204" pitchFamily="34" charset="0"/>
              </a:rPr>
              <a:t>תוצאות אלו תומכות אם כן בהבדלים ברמת הגליקוזילציה בפפטידים בין זני הוירוס השונים. בבחינות שערכנו על ווריאנטים שונים של הווירוס, ניתן לראות שהשינוי המשמעותי ביותר בסיכוי להיחתך ביחס לווירוס </a:t>
            </a:r>
            <a:r>
              <a:rPr lang="en-US" sz="1600" dirty="0">
                <a:effectLst/>
                <a:latin typeface="Arial" panose="020B0604020202020204" pitchFamily="34" charset="0"/>
                <a:ea typeface="Calibri" panose="020F0502020204030204" pitchFamily="34" charset="0"/>
              </a:rPr>
              <a:t>wide type</a:t>
            </a:r>
            <a:r>
              <a:rPr lang="he-IL" sz="1600" dirty="0">
                <a:effectLst/>
                <a:latin typeface="Arial" panose="020B0604020202020204" pitchFamily="34" charset="0"/>
                <a:ea typeface="Calibri" panose="020F0502020204030204" pitchFamily="34" charset="0"/>
              </a:rPr>
              <a:t> גדול בווריאנטים </a:t>
            </a:r>
            <a:r>
              <a:rPr lang="en-US" sz="1600" dirty="0">
                <a:effectLst/>
                <a:latin typeface="Arial" panose="020B0604020202020204" pitchFamily="34" charset="0"/>
                <a:ea typeface="Calibri" panose="020F0502020204030204" pitchFamily="34" charset="0"/>
              </a:rPr>
              <a:t>Omicron BA.1</a:t>
            </a:r>
            <a:r>
              <a:rPr lang="he-IL" sz="1600" dirty="0">
                <a:effectLst/>
                <a:latin typeface="Arial" panose="020B0604020202020204" pitchFamily="34" charset="0"/>
                <a:ea typeface="Calibri" panose="020F0502020204030204" pitchFamily="34" charset="0"/>
              </a:rPr>
              <a:t> ונמוך במקרים כמו ווריאנט </a:t>
            </a:r>
            <a:r>
              <a:rPr lang="en-US" sz="1600" dirty="0">
                <a:effectLst/>
                <a:latin typeface="Arial" panose="020B0604020202020204" pitchFamily="34" charset="0"/>
                <a:ea typeface="Calibri" panose="020F0502020204030204" pitchFamily="34" charset="0"/>
              </a:rPr>
              <a:t>Alpha B 117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a:p>
            <a:pPr algn="r" rtl="1"/>
            <a:endParaRPr lang="en-US" dirty="0"/>
          </a:p>
        </p:txBody>
      </p:sp>
    </p:spTree>
    <p:extLst>
      <p:ext uri="{BB962C8B-B14F-4D97-AF65-F5344CB8AC3E}">
        <p14:creationId xmlns:p14="http://schemas.microsoft.com/office/powerpoint/2010/main" val="197468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CA39-C99D-FCD0-4BAC-9390E13D38E1}"/>
              </a:ext>
            </a:extLst>
          </p:cNvPr>
          <p:cNvSpPr>
            <a:spLocks noGrp="1"/>
          </p:cNvSpPr>
          <p:nvPr>
            <p:ph type="title"/>
          </p:nvPr>
        </p:nvSpPr>
        <p:spPr/>
        <p:txBody>
          <a:bodyPr/>
          <a:lstStyle/>
          <a:p>
            <a:pPr algn="r" rtl="1"/>
            <a:r>
              <a:rPr lang="he-IL" dirty="0"/>
              <a:t>מסקנות ודיון המשך </a:t>
            </a:r>
            <a:endParaRPr lang="en-US" dirty="0"/>
          </a:p>
        </p:txBody>
      </p:sp>
      <p:sp>
        <p:nvSpPr>
          <p:cNvPr id="3" name="Content Placeholder 2">
            <a:extLst>
              <a:ext uri="{FF2B5EF4-FFF2-40B4-BE49-F238E27FC236}">
                <a16:creationId xmlns:a16="http://schemas.microsoft.com/office/drawing/2014/main" id="{AC786326-D5E7-47F5-7C89-783A0B46D67F}"/>
              </a:ext>
            </a:extLst>
          </p:cNvPr>
          <p:cNvSpPr>
            <a:spLocks noGrp="1"/>
          </p:cNvSpPr>
          <p:nvPr>
            <p:ph idx="1"/>
          </p:nvPr>
        </p:nvSpPr>
        <p:spPr/>
        <p:txBody>
          <a:bodyPr/>
          <a:lstStyle/>
          <a:p>
            <a:pPr algn="r" rtl="1"/>
            <a:r>
              <a:rPr lang="he-IL" sz="1600" dirty="0">
                <a:effectLst/>
                <a:latin typeface="Arial" panose="020B0604020202020204" pitchFamily="34" charset="0"/>
                <a:ea typeface="Calibri" panose="020F0502020204030204" pitchFamily="34" charset="0"/>
              </a:rPr>
              <a:t>באיורים 14+15 אנו בוחנים כמה פפטידים נעלמו או נוספו. אנו רואים שרבים הפפטידי</a:t>
            </a:r>
            <a:r>
              <a:rPr lang="he-IL" sz="1600" dirty="0">
                <a:latin typeface="Arial" panose="020B0604020202020204" pitchFamily="34" charset="0"/>
                <a:ea typeface="Calibri" panose="020F0502020204030204" pitchFamily="34" charset="0"/>
              </a:rPr>
              <a:t>ם שנמחקו הם עם קשר חזק </a:t>
            </a:r>
            <a:r>
              <a:rPr lang="en-US" sz="1600" dirty="0">
                <a:latin typeface="Arial" panose="020B0604020202020204" pitchFamily="34" charset="0"/>
                <a:ea typeface="Calibri" panose="020F0502020204030204" pitchFamily="34" charset="0"/>
              </a:rPr>
              <a:t>Strong binder</a:t>
            </a:r>
            <a:r>
              <a:rPr lang="he-IL" sz="1600" dirty="0">
                <a:latin typeface="Arial" panose="020B0604020202020204" pitchFamily="34" charset="0"/>
                <a:ea typeface="Calibri" panose="020F0502020204030204" pitchFamily="34" charset="0"/>
              </a:rPr>
              <a:t> וזו תוצאה מעניינת שצריכה להיחקר בהמשך כי יתכן שהשינויים הללו מאפשרים לווריאנטים להתחמק מהגילוי של תאי </a:t>
            </a:r>
            <a:r>
              <a:rPr lang="en-US" sz="1600" dirty="0">
                <a:latin typeface="Arial" panose="020B0604020202020204" pitchFamily="34" charset="0"/>
                <a:ea typeface="Calibri" panose="020F0502020204030204" pitchFamily="34" charset="0"/>
              </a:rPr>
              <a:t>T</a:t>
            </a:r>
            <a:r>
              <a:rPr lang="he-IL" sz="1600" dirty="0">
                <a:latin typeface="Arial" panose="020B0604020202020204" pitchFamily="34" charset="0"/>
                <a:ea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Tree>
    <p:extLst>
      <p:ext uri="{BB962C8B-B14F-4D97-AF65-F5344CB8AC3E}">
        <p14:creationId xmlns:p14="http://schemas.microsoft.com/office/powerpoint/2010/main" val="1820242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E76C-C144-A9E4-5CFD-C3AE1A401A6A}"/>
              </a:ext>
            </a:extLst>
          </p:cNvPr>
          <p:cNvSpPr>
            <a:spLocks noGrp="1"/>
          </p:cNvSpPr>
          <p:nvPr>
            <p:ph type="title"/>
          </p:nvPr>
        </p:nvSpPr>
        <p:spPr/>
        <p:txBody>
          <a:bodyPr/>
          <a:lstStyle/>
          <a:p>
            <a:pPr algn="r" rtl="1"/>
            <a:r>
              <a:rPr lang="he-IL" dirty="0"/>
              <a:t>סיכום </a:t>
            </a:r>
            <a:endParaRPr lang="en-US" dirty="0"/>
          </a:p>
        </p:txBody>
      </p:sp>
      <p:sp>
        <p:nvSpPr>
          <p:cNvPr id="3" name="Content Placeholder 2">
            <a:extLst>
              <a:ext uri="{FF2B5EF4-FFF2-40B4-BE49-F238E27FC236}">
                <a16:creationId xmlns:a16="http://schemas.microsoft.com/office/drawing/2014/main" id="{89B91581-244D-46C1-69FA-94F613F99B58}"/>
              </a:ext>
            </a:extLst>
          </p:cNvPr>
          <p:cNvSpPr>
            <a:spLocks noGrp="1"/>
          </p:cNvSpPr>
          <p:nvPr>
            <p:ph idx="1"/>
          </p:nvPr>
        </p:nvSpPr>
        <p:spPr>
          <a:xfrm>
            <a:off x="1228725" y="1750695"/>
            <a:ext cx="10058400" cy="3849624"/>
          </a:xfrm>
        </p:spPr>
        <p:txBody>
          <a:bodyPr>
            <a:noAutofit/>
          </a:bodyPr>
          <a:lstStyle/>
          <a:p>
            <a:pPr algn="just" rtl="1">
              <a:lnSpc>
                <a:spcPct val="150000"/>
              </a:lnSpc>
              <a:spcAft>
                <a:spcPts val="800"/>
              </a:spcAft>
            </a:pPr>
            <a:r>
              <a:rPr lang="he-IL" dirty="0">
                <a:effectLst/>
                <a:latin typeface="Arial" panose="020B0604020202020204" pitchFamily="34" charset="0"/>
                <a:ea typeface="Calibri" panose="020F0502020204030204" pitchFamily="34" charset="0"/>
                <a:cs typeface="Arial" panose="020B0604020202020204" pitchFamily="34" charset="0"/>
              </a:rPr>
              <a:t>מחקרי מראה כיצד אנליזות ביואינפורמטיות יכולות לשפוך אור על האינטראקציה בין מוטציות ברצף חלבון ה-</a:t>
            </a:r>
            <a:r>
              <a:rPr lang="en-US" dirty="0">
                <a:effectLst/>
                <a:latin typeface="Arial" panose="020B0604020202020204" pitchFamily="34" charset="0"/>
                <a:ea typeface="Calibri" panose="020F0502020204030204" pitchFamily="34" charset="0"/>
                <a:cs typeface="Arial" panose="020B0604020202020204" pitchFamily="34" charset="0"/>
              </a:rPr>
              <a:t>spike</a:t>
            </a:r>
            <a:r>
              <a:rPr lang="he-IL" dirty="0">
                <a:effectLst/>
                <a:latin typeface="Arial" panose="020B0604020202020204" pitchFamily="34" charset="0"/>
                <a:ea typeface="Calibri" panose="020F0502020204030204" pitchFamily="34" charset="0"/>
                <a:cs typeface="Arial" panose="020B0604020202020204" pitchFamily="34" charset="0"/>
              </a:rPr>
              <a:t> של </a:t>
            </a:r>
            <a:r>
              <a:rPr lang="en-US" dirty="0">
                <a:effectLst/>
                <a:latin typeface="Arial" panose="020B0604020202020204" pitchFamily="34" charset="0"/>
                <a:ea typeface="Times New Roman" panose="02020603050405020304" pitchFamily="18" charset="0"/>
                <a:cs typeface="Arial" panose="020B0604020202020204" pitchFamily="34" charset="0"/>
              </a:rPr>
              <a:t>SARS-</a:t>
            </a:r>
            <a:r>
              <a:rPr lang="en-US" dirty="0" err="1">
                <a:effectLst/>
                <a:latin typeface="Arial" panose="020B0604020202020204" pitchFamily="34" charset="0"/>
                <a:ea typeface="Times New Roman" panose="02020603050405020304" pitchFamily="18" charset="0"/>
                <a:cs typeface="Arial" panose="020B0604020202020204" pitchFamily="34" charset="0"/>
              </a:rPr>
              <a:t>CoV</a:t>
            </a:r>
            <a:r>
              <a:rPr lang="en-US" dirty="0">
                <a:effectLst/>
                <a:latin typeface="Arial" panose="020B0604020202020204" pitchFamily="34" charset="0"/>
                <a:ea typeface="Times New Roman" panose="02020603050405020304" pitchFamily="18" charset="0"/>
                <a:cs typeface="Arial" panose="020B0604020202020204" pitchFamily="34" charset="0"/>
              </a:rPr>
              <a:t>- 2</a:t>
            </a:r>
            <a:r>
              <a:rPr lang="he-IL" dirty="0">
                <a:effectLst/>
                <a:latin typeface="Arial" panose="020B0604020202020204" pitchFamily="34" charset="0"/>
                <a:ea typeface="Times New Roman" panose="02020603050405020304" pitchFamily="18" charset="0"/>
                <a:cs typeface="Arial" panose="020B0604020202020204" pitchFamily="34" charset="0"/>
              </a:rPr>
              <a:t> לבין המערכת החיסונית. בשנים האחרונות השימוש בכלים הללו הפך להיות כלי הכרחי לכל מחקר וניתן להגיע במהירות וביעילות לתוצאות מורכבות וחשובות. היתרון הוא בכמויות הגדולות שניתן לנתח ומהירות העיבוד של הנתונים לעומת ניסוי ביולוגי "רטוב" </a:t>
            </a:r>
          </a:p>
          <a:p>
            <a:pPr algn="just" rtl="1">
              <a:lnSpc>
                <a:spcPct val="150000"/>
              </a:lnSpc>
              <a:spcAft>
                <a:spcPts val="800"/>
              </a:spcAft>
            </a:pPr>
            <a:r>
              <a:rPr lang="he-IL" dirty="0">
                <a:effectLst/>
                <a:latin typeface="Arial" panose="020B0604020202020204" pitchFamily="34" charset="0"/>
                <a:ea typeface="Calibri" panose="020F0502020204030204" pitchFamily="34" charset="0"/>
                <a:cs typeface="Arial" panose="020B0604020202020204" pitchFamily="34" charset="0"/>
              </a:rPr>
              <a:t>המחקר עונה על שאלות המחקר והתייחסתי אליהן בחתכים שונים של בדיקות מקיפות, המגבלה היא שהמחקר הנוכחי עוסק בתחזיות ולא בתוצאות ביולוגיות אמיתיות, אולם לדעתי המחקר בשיטה הזו הוא מחויב המציאות ומאפשר להגיע לנקודות מסויימות אותן נרצה להעמיק לחקור גם בשיטות הביולוגיות. </a:t>
            </a:r>
            <a:endParaRPr lang="en-US" dirty="0">
              <a:effectLst/>
              <a:latin typeface="Arial" panose="020B0604020202020204" pitchFamily="34" charset="0"/>
              <a:ea typeface="Calibri" panose="020F0502020204030204" pitchFamily="34" charset="0"/>
              <a:cs typeface="Arial" panose="020B0604020202020204" pitchFamily="34" charset="0"/>
            </a:endParaRPr>
          </a:p>
          <a:p>
            <a:pPr algn="r" rtl="1"/>
            <a:r>
              <a:rPr lang="he-IL" dirty="0">
                <a:effectLst/>
                <a:latin typeface="Arial" panose="020B0604020202020204" pitchFamily="34" charset="0"/>
                <a:ea typeface="Times New Roman" panose="02020603050405020304" pitchFamily="18" charset="0"/>
                <a:cs typeface="Arial" panose="020B0604020202020204" pitchFamily="34" charset="0"/>
              </a:rPr>
              <a:t>עבודה זו, </a:t>
            </a:r>
            <a:r>
              <a:rPr lang="he-IL" dirty="0">
                <a:effectLst/>
                <a:latin typeface="Arial" panose="020B0604020202020204" pitchFamily="34" charset="0"/>
                <a:ea typeface="Calibri" panose="020F0502020204030204" pitchFamily="34" charset="0"/>
                <a:cs typeface="Arial" panose="020B0604020202020204" pitchFamily="34" charset="0"/>
              </a:rPr>
              <a:t>החל מסקירת הספרות המקיפה, בה הבאתי את המחקרים הרלוונטים ביותר לנושא. עד לכלים שבהם השתמשתי על מנת לנתח את הוירוס כדוגמת  </a:t>
            </a:r>
            <a:r>
              <a:rPr lang="en-US" dirty="0">
                <a:effectLst/>
                <a:latin typeface="Arial" panose="020B0604020202020204" pitchFamily="34" charset="0"/>
                <a:ea typeface="Calibri" panose="020F0502020204030204" pitchFamily="34" charset="0"/>
                <a:cs typeface="Arial" panose="020B0604020202020204" pitchFamily="34" charset="0"/>
              </a:rPr>
              <a:t>netMHCpan</a:t>
            </a:r>
            <a:r>
              <a:rPr lang="he-IL"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netchop</a:t>
            </a:r>
            <a:r>
              <a:rPr lang="he-IL" dirty="0">
                <a:effectLst/>
                <a:latin typeface="Arial" panose="020B0604020202020204" pitchFamily="34" charset="0"/>
                <a:ea typeface="Calibri" panose="020F0502020204030204" pitchFamily="34" charset="0"/>
                <a:cs typeface="Arial" panose="020B0604020202020204" pitchFamily="34" charset="0"/>
              </a:rPr>
              <a:t> וספריות שונות ב</a:t>
            </a:r>
            <a:r>
              <a:rPr lang="en-US" dirty="0">
                <a:effectLst/>
                <a:latin typeface="Arial" panose="020B0604020202020204" pitchFamily="34" charset="0"/>
                <a:ea typeface="Calibri" panose="020F0502020204030204" pitchFamily="34" charset="0"/>
                <a:cs typeface="Arial" panose="020B0604020202020204" pitchFamily="34" charset="0"/>
              </a:rPr>
              <a:t>python</a:t>
            </a:r>
            <a:r>
              <a:rPr lang="he-IL" dirty="0">
                <a:effectLst/>
                <a:latin typeface="Arial" panose="020B0604020202020204" pitchFamily="34" charset="0"/>
                <a:ea typeface="Calibri" panose="020F0502020204030204" pitchFamily="34" charset="0"/>
                <a:cs typeface="Arial" panose="020B0604020202020204" pitchFamily="34" charset="0"/>
              </a:rPr>
              <a:t>, הניבו תוצאות מעניינות, אך ראשוניות ונצרך זמן רב יותר מהניתן במסגרת תכנית אלפא, כדי לענות על שאלות המחקר בשלמותן. במהלך המחקר בחנו מספר נקודות מסוימות שנראות חשובות אולם כאמור יש עוד שאלות רבות שלא ניתן לבחון אותן במסגרת הזו - יש צורך בבחינה מורכבת יותר מול זנים חדשים של הווירוסים, בחינה של השינויים השונים והמשמעות של השינויים, ובחינה של מערכת החיסון שאף היא מערכת אדפטיבית. </a:t>
            </a:r>
            <a:br>
              <a:rPr lang="he-IL" dirty="0">
                <a:effectLst/>
                <a:latin typeface="Arial" panose="020B0604020202020204" pitchFamily="34" charset="0"/>
                <a:ea typeface="Calibri" panose="020F0502020204030204" pitchFamily="34" charset="0"/>
                <a:cs typeface="Arial" panose="020B0604020202020204" pitchFamily="34" charset="0"/>
              </a:rPr>
            </a:br>
            <a:r>
              <a:rPr lang="he-IL" dirty="0">
                <a:effectLst/>
                <a:latin typeface="Arial" panose="020B0604020202020204" pitchFamily="34" charset="0"/>
                <a:ea typeface="Calibri" panose="020F0502020204030204" pitchFamily="34" charset="0"/>
                <a:cs typeface="Arial" panose="020B0604020202020204" pitchFamily="34" charset="0"/>
              </a:rPr>
              <a:t>המחקר נועד לבחון בכלים ביו-אינפורמטים את ווירוס הקורונה באספקטים שונים של יכולת הקישור שלו למערכת החיסון, ולבדוק את השינויים בין הווריאנטים השונים על יכולות הקישור למערכת החיסון בניסיון לראות היכן השינויים המשמעותיים יותר בווריאנטים</a:t>
            </a:r>
            <a:endParaRPr lang="he-IL" dirty="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4716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7901-E2B5-0629-5F06-D533E0FAB1A4}"/>
              </a:ext>
            </a:extLst>
          </p:cNvPr>
          <p:cNvSpPr>
            <a:spLocks noGrp="1"/>
          </p:cNvSpPr>
          <p:nvPr>
            <p:ph type="title"/>
          </p:nvPr>
        </p:nvSpPr>
        <p:spPr/>
        <p:txBody>
          <a:bodyPr/>
          <a:lstStyle/>
          <a:p>
            <a:pPr algn="r" rtl="1"/>
            <a:r>
              <a:rPr lang="he-IL" dirty="0"/>
              <a:t>הצעות להמשך מחקר</a:t>
            </a:r>
            <a:endParaRPr lang="en-US" dirty="0"/>
          </a:p>
        </p:txBody>
      </p:sp>
      <p:sp>
        <p:nvSpPr>
          <p:cNvPr id="3" name="Content Placeholder 2">
            <a:extLst>
              <a:ext uri="{FF2B5EF4-FFF2-40B4-BE49-F238E27FC236}">
                <a16:creationId xmlns:a16="http://schemas.microsoft.com/office/drawing/2014/main" id="{AD4746C5-A0CD-39A6-73D0-0AD5C2EB26ED}"/>
              </a:ext>
            </a:extLst>
          </p:cNvPr>
          <p:cNvSpPr>
            <a:spLocks noGrp="1"/>
          </p:cNvSpPr>
          <p:nvPr>
            <p:ph idx="1"/>
          </p:nvPr>
        </p:nvSpPr>
        <p:spPr/>
        <p:txBody>
          <a:bodyPr>
            <a:normAutofit fontScale="92500" lnSpcReduction="10000"/>
          </a:bodyPr>
          <a:lstStyle/>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מוצע לבדוק מעבר לבדיקה הביו-אינפורמטיבית בדיקות ביולוגיות כלומר על גבי מצע אמיתי שבו נגדל תאים, ווירוסים וננסה לבחון את התוצאות שקיבלנו מול מערכות אמיתיות ביולוגיות ולהשוות למה שהתקבל בבחינה הממוחשבת והסטטיסטית. </a:t>
            </a:r>
          </a:p>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מוצע גם לבדוק את השפעות מתן החיסונים הקיימים וגם חיסונים חדשים שטרם הופצו בעולם על יכולת הקישור והזיהוי של מערכת החיסון כדי לבחון את היעילות שלה ביצירת נוגדנים ברגע שיכולת הקישור של החיסון משמעותית, והצלבת הממצאים בין שתי השיטות הללו שלא ניתן להפריד ביניהן.</a:t>
            </a:r>
          </a:p>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מוצע לבדוק מקרים בהם הפפטידים שהשתנו, כיצד והאם הם מצליחים ביולוגית להתחמק ממערכת תאי </a:t>
            </a:r>
            <a:r>
              <a:rPr lang="en-US" sz="1600" dirty="0">
                <a:effectLst/>
                <a:latin typeface="Calibri" panose="020F0502020204030204" pitchFamily="34" charset="0"/>
                <a:ea typeface="Calibri" panose="020F0502020204030204" pitchFamily="34" charset="0"/>
                <a:cs typeface="Arial" panose="020B0604020202020204" pitchFamily="34" charset="0"/>
              </a:rPr>
              <a:t>T</a:t>
            </a:r>
            <a:r>
              <a:rPr lang="he-IL" sz="1600" dirty="0">
                <a:effectLst/>
                <a:latin typeface="Calibri" panose="020F0502020204030204" pitchFamily="34" charset="0"/>
                <a:ea typeface="Calibri" panose="020F0502020204030204" pitchFamily="34" charset="0"/>
                <a:cs typeface="Arial" panose="020B0604020202020204" pitchFamily="34" charset="0"/>
              </a:rPr>
              <a:t> </a:t>
            </a:r>
          </a:p>
          <a:p>
            <a:pPr algn="r" rtl="1">
              <a:lnSpc>
                <a:spcPct val="150000"/>
              </a:lnSpc>
              <a:spcAft>
                <a:spcPts val="800"/>
              </a:spcAft>
            </a:pPr>
            <a:r>
              <a:rPr lang="he-IL" sz="1600" dirty="0">
                <a:effectLst/>
                <a:latin typeface="Calibri" panose="020F0502020204030204" pitchFamily="34" charset="0"/>
                <a:ea typeface="Calibri" panose="020F0502020204030204" pitchFamily="34" charset="0"/>
                <a:cs typeface="Arial" panose="020B0604020202020204" pitchFamily="34" charset="0"/>
              </a:rPr>
              <a:t>בעתיד, כשמערכות בינה מלאכותית של מערכות מחשב יפתחו יכולות גבוהות יותר, ייתכן שאף יותר מבני אדם, נוכל בעזרתם להתקדם בתחומי המחקר בצורה הרבה יותר מהירה ועמוקה, למצוא תבניות ואלגוריתמים שבני אדם לא מצאו עדיין ובכך להמשיך להטיב עם המחקר בתחומי ה- </a:t>
            </a:r>
            <a:r>
              <a:rPr lang="en-US" sz="1600" dirty="0">
                <a:effectLst/>
                <a:latin typeface="Arial" panose="020B0604020202020204" pitchFamily="34" charset="0"/>
                <a:ea typeface="Calibri" panose="020F0502020204030204" pitchFamily="34" charset="0"/>
                <a:cs typeface="Arial" panose="020B0604020202020204" pitchFamily="34" charset="0"/>
              </a:rPr>
              <a:t>DNA</a:t>
            </a:r>
            <a:r>
              <a:rPr lang="he-IL" sz="1600" dirty="0">
                <a:effectLst/>
                <a:latin typeface="Calibri" panose="020F0502020204030204" pitchFamily="34" charset="0"/>
                <a:ea typeface="Calibri" panose="020F0502020204030204" pitchFamily="34" charset="0"/>
                <a:cs typeface="Arial" panose="020B0604020202020204" pitchFamily="34" charset="0"/>
              </a:rPr>
              <a:t> , סימולציות של תהליכים ביולוגים שונים מתחומים רבים, פיתוח תרופות וחיסונים.</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a:p>
            <a:endParaRPr lang="en-US" dirty="0"/>
          </a:p>
        </p:txBody>
      </p:sp>
    </p:spTree>
    <p:extLst>
      <p:ext uri="{BB962C8B-B14F-4D97-AF65-F5344CB8AC3E}">
        <p14:creationId xmlns:p14="http://schemas.microsoft.com/office/powerpoint/2010/main" val="252550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5" name="Rectangle 24">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D9181CD1-4F19-5044-1925-989BAA92C979}"/>
              </a:ext>
            </a:extLst>
          </p:cNvPr>
          <p:cNvSpPr>
            <a:spLocks noGrp="1"/>
          </p:cNvSpPr>
          <p:nvPr>
            <p:ph type="title"/>
          </p:nvPr>
        </p:nvSpPr>
        <p:spPr>
          <a:xfrm>
            <a:off x="5353249" y="1916670"/>
            <a:ext cx="5716338" cy="3042706"/>
          </a:xfrm>
        </p:spPr>
        <p:txBody>
          <a:bodyPr vert="horz" lIns="91440" tIns="45720" rIns="91440" bIns="45720" rtlCol="0" anchor="ctr">
            <a:normAutofit/>
          </a:bodyPr>
          <a:lstStyle/>
          <a:p>
            <a:pPr algn="ctr">
              <a:lnSpc>
                <a:spcPct val="83000"/>
              </a:lnSpc>
            </a:pPr>
            <a:r>
              <a:rPr lang="he-IL" sz="5400" cap="all" spc="-100" dirty="0"/>
              <a:t>דוגמאות לקוד שנכתב במהלך המחקר</a:t>
            </a:r>
            <a:endParaRPr lang="en-US" sz="5400" cap="all" spc="-100" dirty="0"/>
          </a:p>
        </p:txBody>
      </p:sp>
      <p:sp>
        <p:nvSpPr>
          <p:cNvPr id="27" name="Rectangle 26">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Code">
            <a:extLst>
              <a:ext uri="{FF2B5EF4-FFF2-40B4-BE49-F238E27FC236}">
                <a16:creationId xmlns:a16="http://schemas.microsoft.com/office/drawing/2014/main" id="{4DD12E77-E3B8-4B63-8CB6-A62D0313BE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561990"/>
            <a:ext cx="3752067" cy="3752067"/>
          </a:xfrm>
          <a:prstGeom prst="rect">
            <a:avLst/>
          </a:prstGeom>
        </p:spPr>
      </p:pic>
    </p:spTree>
    <p:extLst>
      <p:ext uri="{BB962C8B-B14F-4D97-AF65-F5344CB8AC3E}">
        <p14:creationId xmlns:p14="http://schemas.microsoft.com/office/powerpoint/2010/main" val="123578228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528E-1EE6-0E76-6384-148F7F02B341}"/>
              </a:ext>
            </a:extLst>
          </p:cNvPr>
          <p:cNvSpPr>
            <a:spLocks noGrp="1"/>
          </p:cNvSpPr>
          <p:nvPr>
            <p:ph type="title"/>
          </p:nvPr>
        </p:nvSpPr>
        <p:spPr>
          <a:xfrm>
            <a:off x="1066800" y="556869"/>
            <a:ext cx="10058400" cy="1371600"/>
          </a:xfrm>
        </p:spPr>
        <p:txBody>
          <a:bodyPr/>
          <a:lstStyle/>
          <a:p>
            <a:pPr algn="r" rtl="1"/>
            <a:r>
              <a:rPr lang="he-IL" dirty="0"/>
              <a:t>קוד שמקבל את הציונים מהכלי </a:t>
            </a:r>
            <a:r>
              <a:rPr lang="en-US" dirty="0"/>
              <a:t>NetMHCpan</a:t>
            </a:r>
          </a:p>
        </p:txBody>
      </p:sp>
      <p:pic>
        <p:nvPicPr>
          <p:cNvPr id="4" name="Content Placeholder 3" descr="Text&#10;&#10;Description automatically generated">
            <a:extLst>
              <a:ext uri="{FF2B5EF4-FFF2-40B4-BE49-F238E27FC236}">
                <a16:creationId xmlns:a16="http://schemas.microsoft.com/office/drawing/2014/main" id="{53C05B64-DA38-DF97-4637-9A50284B5D85}"/>
              </a:ext>
            </a:extLst>
          </p:cNvPr>
          <p:cNvPicPr>
            <a:picLocks noGrp="1" noChangeAspect="1"/>
          </p:cNvPicPr>
          <p:nvPr>
            <p:ph idx="1"/>
          </p:nvPr>
        </p:nvPicPr>
        <p:blipFill>
          <a:blip r:embed="rId2"/>
          <a:stretch>
            <a:fillRect/>
          </a:stretch>
        </p:blipFill>
        <p:spPr>
          <a:xfrm>
            <a:off x="1187737" y="2014194"/>
            <a:ext cx="9816526" cy="4035252"/>
          </a:xfrm>
          <a:prstGeom prst="rect">
            <a:avLst/>
          </a:prstGeom>
        </p:spPr>
      </p:pic>
    </p:spTree>
    <p:extLst>
      <p:ext uri="{BB962C8B-B14F-4D97-AF65-F5344CB8AC3E}">
        <p14:creationId xmlns:p14="http://schemas.microsoft.com/office/powerpoint/2010/main" val="408649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E4C425EB-3D14-99C3-8D4A-B252A5A72B52}"/>
              </a:ext>
            </a:extLst>
          </p:cNvPr>
          <p:cNvSpPr>
            <a:spLocks noGrp="1"/>
          </p:cNvSpPr>
          <p:nvPr>
            <p:ph type="title"/>
          </p:nvPr>
        </p:nvSpPr>
        <p:spPr>
          <a:xfrm>
            <a:off x="1066800" y="642594"/>
            <a:ext cx="10058400" cy="1371600"/>
          </a:xfrm>
        </p:spPr>
        <p:txBody>
          <a:bodyPr>
            <a:normAutofit/>
          </a:bodyPr>
          <a:lstStyle/>
          <a:p>
            <a:pPr algn="ctr" rtl="1"/>
            <a:r>
              <a:rPr lang="he-IL"/>
              <a:t>חומר רקע לעבודה</a:t>
            </a:r>
            <a:endParaRPr lang="en-US"/>
          </a:p>
        </p:txBody>
      </p:sp>
      <p:graphicFrame>
        <p:nvGraphicFramePr>
          <p:cNvPr id="18" name="Content Placeholder 2">
            <a:extLst>
              <a:ext uri="{FF2B5EF4-FFF2-40B4-BE49-F238E27FC236}">
                <a16:creationId xmlns:a16="http://schemas.microsoft.com/office/drawing/2014/main" id="{4E272C6F-7502-D906-681E-079009A13B99}"/>
              </a:ext>
            </a:extLst>
          </p:cNvPr>
          <p:cNvGraphicFramePr>
            <a:graphicFrameLocks noGrp="1"/>
          </p:cNvGraphicFramePr>
          <p:nvPr>
            <p:ph idx="1"/>
            <p:extLst>
              <p:ext uri="{D42A27DB-BD31-4B8C-83A1-F6EECF244321}">
                <p14:modId xmlns:p14="http://schemas.microsoft.com/office/powerpoint/2010/main" val="166601298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137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8F5D-EDD4-7B75-C93B-D9DC064ED56D}"/>
              </a:ext>
            </a:extLst>
          </p:cNvPr>
          <p:cNvSpPr>
            <a:spLocks noGrp="1"/>
          </p:cNvSpPr>
          <p:nvPr>
            <p:ph type="title"/>
          </p:nvPr>
        </p:nvSpPr>
        <p:spPr>
          <a:xfrm>
            <a:off x="1066800" y="731838"/>
            <a:ext cx="10058400" cy="1371600"/>
          </a:xfrm>
        </p:spPr>
        <p:txBody>
          <a:bodyPr>
            <a:normAutofit fontScale="90000"/>
          </a:bodyPr>
          <a:lstStyle/>
          <a:p>
            <a:pPr algn="r" rtl="1"/>
            <a:r>
              <a:rPr lang="he-IL" dirty="0"/>
              <a:t>דוגמה לחלק מהקוד לחלוקת פפטידים לחלקים שווים לצורך בניית בסיס נתונים שישמש לאורך העבודה </a:t>
            </a:r>
            <a:br>
              <a:rPr lang="he-IL" dirty="0"/>
            </a:br>
            <a:endParaRPr lang="en-US" dirty="0"/>
          </a:p>
        </p:txBody>
      </p:sp>
      <p:pic>
        <p:nvPicPr>
          <p:cNvPr id="4" name="Content Placeholder 3" descr="Text&#10;&#10;Description automatically generated">
            <a:extLst>
              <a:ext uri="{FF2B5EF4-FFF2-40B4-BE49-F238E27FC236}">
                <a16:creationId xmlns:a16="http://schemas.microsoft.com/office/drawing/2014/main" id="{0F370343-3D33-4B9D-285B-D8929882E6EE}"/>
              </a:ext>
            </a:extLst>
          </p:cNvPr>
          <p:cNvPicPr>
            <a:picLocks noGrp="1" noChangeAspect="1"/>
          </p:cNvPicPr>
          <p:nvPr>
            <p:ph idx="1"/>
          </p:nvPr>
        </p:nvPicPr>
        <p:blipFill>
          <a:blip r:embed="rId2"/>
          <a:stretch>
            <a:fillRect/>
          </a:stretch>
        </p:blipFill>
        <p:spPr>
          <a:xfrm>
            <a:off x="1576285" y="2103438"/>
            <a:ext cx="9039429" cy="4023417"/>
          </a:xfrm>
          <a:prstGeom prst="rect">
            <a:avLst/>
          </a:prstGeom>
        </p:spPr>
      </p:pic>
    </p:spTree>
    <p:extLst>
      <p:ext uri="{BB962C8B-B14F-4D97-AF65-F5344CB8AC3E}">
        <p14:creationId xmlns:p14="http://schemas.microsoft.com/office/powerpoint/2010/main" val="4264656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C84C-F239-2A64-AFDA-592384E89B04}"/>
              </a:ext>
            </a:extLst>
          </p:cNvPr>
          <p:cNvSpPr>
            <a:spLocks noGrp="1"/>
          </p:cNvSpPr>
          <p:nvPr>
            <p:ph type="title"/>
          </p:nvPr>
        </p:nvSpPr>
        <p:spPr>
          <a:xfrm>
            <a:off x="609600" y="642594"/>
            <a:ext cx="10620375" cy="1371600"/>
          </a:xfrm>
        </p:spPr>
        <p:txBody>
          <a:bodyPr>
            <a:normAutofit fontScale="90000"/>
          </a:bodyPr>
          <a:lstStyle/>
          <a:p>
            <a:pPr algn="r" rtl="1"/>
            <a:r>
              <a:rPr lang="he-IL" dirty="0"/>
              <a:t>דוגמה לקוד לייצר את אחד הגרפים מתוך טבלת הנתונים</a:t>
            </a:r>
            <a:br>
              <a:rPr lang="he-IL" dirty="0"/>
            </a:br>
            <a:endParaRPr lang="en-US" dirty="0"/>
          </a:p>
        </p:txBody>
      </p:sp>
      <p:pic>
        <p:nvPicPr>
          <p:cNvPr id="4" name="Content Placeholder 3" descr="Text&#10;&#10;Description automatically generated">
            <a:extLst>
              <a:ext uri="{FF2B5EF4-FFF2-40B4-BE49-F238E27FC236}">
                <a16:creationId xmlns:a16="http://schemas.microsoft.com/office/drawing/2014/main" id="{C1C0A23E-6B75-6B0C-5058-A3BB86D49ABF}"/>
              </a:ext>
            </a:extLst>
          </p:cNvPr>
          <p:cNvPicPr>
            <a:picLocks noGrp="1" noChangeAspect="1"/>
          </p:cNvPicPr>
          <p:nvPr>
            <p:ph idx="1"/>
          </p:nvPr>
        </p:nvPicPr>
        <p:blipFill>
          <a:blip r:embed="rId2"/>
          <a:stretch>
            <a:fillRect/>
          </a:stretch>
        </p:blipFill>
        <p:spPr>
          <a:xfrm>
            <a:off x="2276475" y="1755018"/>
            <a:ext cx="6934200" cy="4560057"/>
          </a:xfrm>
          <a:prstGeom prst="rect">
            <a:avLst/>
          </a:prstGeom>
        </p:spPr>
      </p:pic>
    </p:spTree>
    <p:extLst>
      <p:ext uri="{BB962C8B-B14F-4D97-AF65-F5344CB8AC3E}">
        <p14:creationId xmlns:p14="http://schemas.microsoft.com/office/powerpoint/2010/main" val="2649106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64" name="Rectangle 1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C039E563-21BE-022E-E988-B648BE276430}"/>
              </a:ext>
            </a:extLst>
          </p:cNvPr>
          <p:cNvSpPr>
            <a:spLocks noGrp="1"/>
          </p:cNvSpPr>
          <p:nvPr>
            <p:ph type="title"/>
          </p:nvPr>
        </p:nvSpPr>
        <p:spPr>
          <a:xfrm>
            <a:off x="5353249" y="1916670"/>
            <a:ext cx="5716338" cy="3042706"/>
          </a:xfrm>
        </p:spPr>
        <p:txBody>
          <a:bodyPr vert="horz" lIns="91440" tIns="45720" rIns="91440" bIns="45720" rtlCol="0" anchor="ctr">
            <a:normAutofit/>
          </a:bodyPr>
          <a:lstStyle/>
          <a:p>
            <a:pPr algn="ctr">
              <a:lnSpc>
                <a:spcPct val="83000"/>
              </a:lnSpc>
            </a:pPr>
            <a:r>
              <a:rPr lang="en-US" sz="5400" cap="all" spc="-100"/>
              <a:t>פוסטר שהוצג בסיום תוכנית אלפא</a:t>
            </a:r>
          </a:p>
        </p:txBody>
      </p:sp>
      <p:sp>
        <p:nvSpPr>
          <p:cNvPr id="26" name="Rectangle 25">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Content Placeholder 3" descr="A picture containing timeline&#10;&#10;Description automatically generated">
            <a:extLst>
              <a:ext uri="{FF2B5EF4-FFF2-40B4-BE49-F238E27FC236}">
                <a16:creationId xmlns:a16="http://schemas.microsoft.com/office/drawing/2014/main" id="{8BF1F7BB-2C16-090B-5998-ED2294EE5CE8}"/>
              </a:ext>
            </a:extLst>
          </p:cNvPr>
          <p:cNvPicPr>
            <a:picLocks noGrp="1" noChangeAspect="1"/>
          </p:cNvPicPr>
          <p:nvPr>
            <p:ph idx="1"/>
          </p:nvPr>
        </p:nvPicPr>
        <p:blipFill>
          <a:blip r:embed="rId2"/>
          <a:stretch>
            <a:fillRect/>
          </a:stretch>
        </p:blipFill>
        <p:spPr>
          <a:xfrm>
            <a:off x="668562" y="702996"/>
            <a:ext cx="4458092" cy="5470053"/>
          </a:xfrm>
          <a:prstGeom prst="rect">
            <a:avLst/>
          </a:prstGeom>
        </p:spPr>
      </p:pic>
    </p:spTree>
    <p:extLst>
      <p:ext uri="{BB962C8B-B14F-4D97-AF65-F5344CB8AC3E}">
        <p14:creationId xmlns:p14="http://schemas.microsoft.com/office/powerpoint/2010/main" val="21581677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5" name="Rectangle 14">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953B50A-6FC3-E17D-0FCF-0D3DDB1D10CE}"/>
              </a:ext>
            </a:extLst>
          </p:cNvPr>
          <p:cNvPicPr>
            <a:picLocks noGrp="1" noChangeAspect="1"/>
          </p:cNvPicPr>
          <p:nvPr>
            <p:ph idx="1"/>
          </p:nvPr>
        </p:nvPicPr>
        <p:blipFill>
          <a:blip r:embed="rId2"/>
          <a:stretch>
            <a:fillRect/>
          </a:stretch>
        </p:blipFill>
        <p:spPr>
          <a:xfrm>
            <a:off x="1427668" y="803063"/>
            <a:ext cx="9336664" cy="5251874"/>
          </a:xfrm>
          <a:prstGeom prst="rect">
            <a:avLst/>
          </a:prstGeom>
        </p:spPr>
      </p:pic>
    </p:spTree>
    <p:extLst>
      <p:ext uri="{BB962C8B-B14F-4D97-AF65-F5344CB8AC3E}">
        <p14:creationId xmlns:p14="http://schemas.microsoft.com/office/powerpoint/2010/main" val="45881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8ED0-C700-47B2-8D54-31F4BB36B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3081" cy="6858000"/>
          </a:xfrm>
          <a:prstGeom prst="rect">
            <a:avLst/>
          </a:prstGeom>
          <a:ln>
            <a:noFill/>
          </a:ln>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D40F7A-4BD9-4F50-A33B-8CB290C00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BD2FDAD1-72F9-4134-9A38-92BDC75F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CB140FB-94EF-D7BF-3EBD-344A5E35196B}"/>
              </a:ext>
            </a:extLst>
          </p:cNvPr>
          <p:cNvSpPr>
            <a:spLocks noGrp="1"/>
          </p:cNvSpPr>
          <p:nvPr>
            <p:ph type="title"/>
          </p:nvPr>
        </p:nvSpPr>
        <p:spPr>
          <a:xfrm>
            <a:off x="7747000" y="965200"/>
            <a:ext cx="3454400" cy="4936067"/>
          </a:xfrm>
        </p:spPr>
        <p:txBody>
          <a:bodyPr>
            <a:normAutofit/>
          </a:bodyPr>
          <a:lstStyle/>
          <a:p>
            <a:pPr algn="ctr" rtl="1"/>
            <a:r>
              <a:rPr lang="he-IL"/>
              <a:t>הכנת סקר ספרות</a:t>
            </a:r>
            <a:endParaRPr lang="en-US"/>
          </a:p>
        </p:txBody>
      </p:sp>
      <p:graphicFrame>
        <p:nvGraphicFramePr>
          <p:cNvPr id="5" name="Content Placeholder 2">
            <a:extLst>
              <a:ext uri="{FF2B5EF4-FFF2-40B4-BE49-F238E27FC236}">
                <a16:creationId xmlns:a16="http://schemas.microsoft.com/office/drawing/2014/main" id="{C83FA627-F45A-F085-7D67-5800717431A4}"/>
              </a:ext>
            </a:extLst>
          </p:cNvPr>
          <p:cNvGraphicFramePr>
            <a:graphicFrameLocks noGrp="1"/>
          </p:cNvGraphicFramePr>
          <p:nvPr>
            <p:ph idx="1"/>
            <p:extLst>
              <p:ext uri="{D42A27DB-BD31-4B8C-83A1-F6EECF244321}">
                <p14:modId xmlns:p14="http://schemas.microsoft.com/office/powerpoint/2010/main" val="2401263009"/>
              </p:ext>
            </p:extLst>
          </p:nvPr>
        </p:nvGraphicFramePr>
        <p:xfrm>
          <a:off x="793590" y="800946"/>
          <a:ext cx="6036579" cy="5252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67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1C18-B35B-C6DE-6253-E6AF69FFD74E}"/>
              </a:ext>
            </a:extLst>
          </p:cNvPr>
          <p:cNvSpPr>
            <a:spLocks noGrp="1"/>
          </p:cNvSpPr>
          <p:nvPr>
            <p:ph type="title"/>
          </p:nvPr>
        </p:nvSpPr>
        <p:spPr/>
        <p:txBody>
          <a:bodyPr/>
          <a:lstStyle/>
          <a:p>
            <a:pPr algn="r" rtl="1"/>
            <a:r>
              <a:rPr lang="he-IL"/>
              <a:t>קצת ביולוגיה...</a:t>
            </a:r>
            <a:endParaRPr lang="en-US" dirty="0"/>
          </a:p>
        </p:txBody>
      </p:sp>
      <p:sp>
        <p:nvSpPr>
          <p:cNvPr id="3" name="Content Placeholder 2">
            <a:extLst>
              <a:ext uri="{FF2B5EF4-FFF2-40B4-BE49-F238E27FC236}">
                <a16:creationId xmlns:a16="http://schemas.microsoft.com/office/drawing/2014/main" id="{9AC1EB00-73CF-5A4D-F133-E8FBB0D9FF6C}"/>
              </a:ext>
            </a:extLst>
          </p:cNvPr>
          <p:cNvSpPr>
            <a:spLocks noGrp="1"/>
          </p:cNvSpPr>
          <p:nvPr>
            <p:ph idx="1"/>
          </p:nvPr>
        </p:nvSpPr>
        <p:spPr/>
        <p:txBody>
          <a:bodyPr/>
          <a:lstStyle/>
          <a:p>
            <a:pPr algn="r" rtl="1"/>
            <a:r>
              <a:rPr lang="he-IL" sz="1600" dirty="0"/>
              <a:t>פפטיד – שרשרת של חומצות אמינו, בדרך כלל חלק מחלבון שאף הוא מכיל רצף של חומצות אמינו ויש לו תפקיד ביולוגי מוגדר. </a:t>
            </a:r>
          </a:p>
          <a:p>
            <a:pPr algn="r" rtl="1"/>
            <a:r>
              <a:rPr lang="en-US" sz="1600" dirty="0"/>
              <a:t>RNA</a:t>
            </a:r>
            <a:r>
              <a:rPr lang="he-IL" sz="1600" dirty="0"/>
              <a:t> – מולקולה המכילה חומר ביולוגי, בטבע משמשת להעתקה של מקטעים מתוך </a:t>
            </a:r>
            <a:r>
              <a:rPr lang="en-US" sz="1600" dirty="0"/>
              <a:t>DNA</a:t>
            </a:r>
            <a:r>
              <a:rPr lang="he-IL" sz="1600" dirty="0"/>
              <a:t> והעברתם לריבוזום לייצור חלבונים, בעבודה זו ההקשר הוא שווירוס הקורונה בנוי ממולקולות </a:t>
            </a:r>
            <a:r>
              <a:rPr lang="en-US" sz="1600" dirty="0"/>
              <a:t>RNA</a:t>
            </a:r>
            <a:r>
              <a:rPr lang="he-IL" sz="1600" dirty="0"/>
              <a:t> כחלק מקבוצה גדולה של ווירוסים שבנויים כך. </a:t>
            </a:r>
          </a:p>
          <a:p>
            <a:pPr algn="r" rtl="1"/>
            <a:r>
              <a:rPr lang="he-IL" sz="1600" dirty="0"/>
              <a:t>וירוס – נגיף, המכיל חומר ביולוגי גנטי (</a:t>
            </a:r>
            <a:r>
              <a:rPr lang="en-US" sz="1600" dirty="0"/>
              <a:t> RNA</a:t>
            </a:r>
            <a:r>
              <a:rPr lang="he-IL" sz="1600" dirty="0"/>
              <a:t> או </a:t>
            </a:r>
            <a:r>
              <a:rPr lang="en-US" sz="1600" dirty="0"/>
              <a:t>DNA</a:t>
            </a:r>
            <a:r>
              <a:rPr lang="he-IL" sz="1600" dirty="0"/>
              <a:t> )</a:t>
            </a:r>
            <a:r>
              <a:rPr lang="en-US" sz="1600" dirty="0"/>
              <a:t> </a:t>
            </a:r>
            <a:r>
              <a:rPr lang="he-IL" sz="1600" dirty="0"/>
              <a:t>וזקוק לתא מארח כדי להתרבות, היות ואינו מכיל מנגנונים נוספים. מופץ באוויר דרך נשימה או במגע ורוב המדענים אינם מגדירים כרכיב חי. המילה הלטינית של וירוס פירושה רעל. </a:t>
            </a:r>
          </a:p>
          <a:p>
            <a:pPr algn="r" rtl="1"/>
            <a:r>
              <a:rPr lang="en-US" sz="1600" dirty="0"/>
              <a:t>Spike</a:t>
            </a:r>
            <a:r>
              <a:rPr lang="he-IL" sz="1600" dirty="0"/>
              <a:t> – חלק הנמצא במעטפת של וירוס הקורונה, מעין כתר שמקיף את הווירוס, המטרה העיקרית היא לחדור לתוך תאים מארחים ואז החומר הגנטי משתכפל. רוב החיסונים מתרכזים בחלק הזה כדי שמערכת החיסון תזהה ותייצר הגנה. אנו בוחנים את החלק הזה שיוצר תגובות חזקות מול מערכת החיסון. החיסונים למעשה מכילים חלבונים הזהים ל </a:t>
            </a:r>
            <a:r>
              <a:rPr lang="en-US" sz="1600" dirty="0"/>
              <a:t>Spike </a:t>
            </a:r>
            <a:r>
              <a:rPr lang="he-IL" sz="1600" dirty="0"/>
              <a:t> והם מעוררים את מערכת החיסון לפעול. </a:t>
            </a:r>
          </a:p>
          <a:p>
            <a:pPr algn="r" rtl="1"/>
            <a:endParaRPr lang="he-IL" dirty="0"/>
          </a:p>
          <a:p>
            <a:pPr algn="r" rtl="1"/>
            <a:endParaRPr lang="en-US" dirty="0"/>
          </a:p>
        </p:txBody>
      </p:sp>
    </p:spTree>
    <p:extLst>
      <p:ext uri="{BB962C8B-B14F-4D97-AF65-F5344CB8AC3E}">
        <p14:creationId xmlns:p14="http://schemas.microsoft.com/office/powerpoint/2010/main" val="128250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esent Yourself! By MHC Class I and MHC Class II Molecules. - Abstract -  Europe PMC">
            <a:extLst>
              <a:ext uri="{FF2B5EF4-FFF2-40B4-BE49-F238E27FC236}">
                <a16:creationId xmlns:a16="http://schemas.microsoft.com/office/drawing/2014/main" id="{F0E5AE69-64C6-839F-45F7-7A49384C3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2" y="583315"/>
            <a:ext cx="8524875" cy="569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67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8BE0-8F27-F18B-15C0-AE2DDF953837}"/>
              </a:ext>
            </a:extLst>
          </p:cNvPr>
          <p:cNvSpPr>
            <a:spLocks noGrp="1"/>
          </p:cNvSpPr>
          <p:nvPr>
            <p:ph type="title"/>
          </p:nvPr>
        </p:nvSpPr>
        <p:spPr/>
        <p:txBody>
          <a:bodyPr/>
          <a:lstStyle/>
          <a:p>
            <a:pPr algn="r" rtl="1"/>
            <a:r>
              <a:rPr lang="he-IL" dirty="0"/>
              <a:t>מושגים נוספים</a:t>
            </a:r>
            <a:endParaRPr lang="en-US" dirty="0"/>
          </a:p>
        </p:txBody>
      </p:sp>
      <p:sp>
        <p:nvSpPr>
          <p:cNvPr id="3" name="Content Placeholder 2">
            <a:extLst>
              <a:ext uri="{FF2B5EF4-FFF2-40B4-BE49-F238E27FC236}">
                <a16:creationId xmlns:a16="http://schemas.microsoft.com/office/drawing/2014/main" id="{06AF1121-05C2-836D-0C58-C53FCB8891D4}"/>
              </a:ext>
            </a:extLst>
          </p:cNvPr>
          <p:cNvSpPr>
            <a:spLocks noGrp="1"/>
          </p:cNvSpPr>
          <p:nvPr>
            <p:ph idx="1"/>
          </p:nvPr>
        </p:nvSpPr>
        <p:spPr/>
        <p:txBody>
          <a:bodyPr/>
          <a:lstStyle/>
          <a:p>
            <a:pPr algn="r" rtl="1"/>
            <a:r>
              <a:rPr lang="he-IL" dirty="0"/>
              <a:t>תאי </a:t>
            </a:r>
            <a:r>
              <a:rPr lang="en-US" dirty="0"/>
              <a:t>T</a:t>
            </a:r>
            <a:r>
              <a:rPr lang="he-IL" dirty="0"/>
              <a:t> – תאי דם לבנים ייחודיים השייכים למערכת החיסון ותפקידם העיקרי הוא לזהות ולהשמיד תאים שמזוהים כנגועים או כפגומים (</a:t>
            </a:r>
            <a:r>
              <a:rPr lang="en-US" dirty="0"/>
              <a:t>CD8</a:t>
            </a:r>
            <a:r>
              <a:rPr lang="he-IL" dirty="0"/>
              <a:t>)</a:t>
            </a:r>
            <a:r>
              <a:rPr lang="en-US" dirty="0"/>
              <a:t> </a:t>
            </a:r>
            <a:r>
              <a:rPr lang="he-IL" dirty="0"/>
              <a:t>. זיהוי התאים הפגומים נעשה על ידי קולטנים שמתחברים למבנים הנמצאים על תאים בגוף שנקראים </a:t>
            </a:r>
            <a:r>
              <a:rPr lang="en-US" dirty="0"/>
              <a:t>MHC</a:t>
            </a:r>
            <a:r>
              <a:rPr lang="he-IL" dirty="0"/>
              <a:t>.  ישנם תאי </a:t>
            </a:r>
            <a:r>
              <a:rPr lang="en-US" dirty="0"/>
              <a:t>T</a:t>
            </a:r>
            <a:r>
              <a:rPr lang="he-IL" dirty="0"/>
              <a:t> שתפקידם להפעיל תאים אחרים במערכת החיסון ובכך ליצור תגובת שרשרת שתביא לריפוי מהיר יותר (</a:t>
            </a:r>
            <a:r>
              <a:rPr lang="en-US" dirty="0"/>
              <a:t> CD</a:t>
            </a:r>
            <a:r>
              <a:rPr lang="he-IL" dirty="0"/>
              <a:t>4</a:t>
            </a:r>
            <a:r>
              <a:rPr lang="en-US" dirty="0"/>
              <a:t>(</a:t>
            </a:r>
            <a:r>
              <a:rPr lang="he-IL" dirty="0"/>
              <a:t>.</a:t>
            </a:r>
          </a:p>
          <a:p>
            <a:pPr algn="r" rtl="1"/>
            <a:r>
              <a:rPr lang="he-IL" dirty="0"/>
              <a:t>תאי </a:t>
            </a:r>
            <a:r>
              <a:rPr lang="en-US" dirty="0"/>
              <a:t>B</a:t>
            </a:r>
            <a:r>
              <a:rPr lang="he-IL" dirty="0"/>
              <a:t> – תאי דם לבנים ייחודיים השייכים למערכת החיסון ותפקידם העיקרי הוא ליצור נוגדנים ספציפיים לאנטיגנים שזוהו על ידי מערכת החיסון ובכך להגן טרם כניסת האנטיגנים לתאים. חלק מהתאים הללו נשמרים כתאי זיכרון למקרה בו האנטיגן יחזור לפגוע בגוף בעתיד ואז פיתוח הנוגדנים יהיה מהיר יותר. התאים מופעלים על ידי מגע של האנטיגן ישירות או שהוצג על גבי תאים על מבנה </a:t>
            </a:r>
            <a:r>
              <a:rPr lang="en-US" dirty="0"/>
              <a:t>MHC</a:t>
            </a:r>
            <a:r>
              <a:rPr lang="he-IL" dirty="0"/>
              <a:t> </a:t>
            </a:r>
            <a:r>
              <a:rPr lang="en-US" dirty="0"/>
              <a:t>II</a:t>
            </a:r>
            <a:r>
              <a:rPr lang="he-IL" dirty="0"/>
              <a:t> ולאחר שחרור חומרים מתאי </a:t>
            </a:r>
            <a:r>
              <a:rPr lang="en-US" dirty="0"/>
              <a:t>T</a:t>
            </a:r>
            <a:r>
              <a:rPr lang="he-IL" dirty="0"/>
              <a:t> שזיהו את האנטיגן. </a:t>
            </a:r>
          </a:p>
          <a:p>
            <a:pPr algn="r" rtl="1"/>
            <a:r>
              <a:rPr lang="he-IL" dirty="0"/>
              <a:t>גליקוליזציה של פפטידים - תופעה מאוד נפוצה אצל כל זני היונקים, בה נצמדים רכיבים של סוכר לחלבונים ופפטידים. </a:t>
            </a:r>
            <a:r>
              <a:rPr lang="en-US" dirty="0"/>
              <a:t>N-glycosylation </a:t>
            </a:r>
            <a:r>
              <a:rPr lang="he-IL" dirty="0"/>
              <a:t>היא הצורה הנפוצה ביותר של גליקוליזציה בבני אדם. שיעור הגליקוזילציה של אפיטופים של תאי </a:t>
            </a:r>
            <a:r>
              <a:rPr lang="en-US" dirty="0"/>
              <a:t>T </a:t>
            </a:r>
            <a:r>
              <a:rPr lang="he-IL" dirty="0"/>
              <a:t>שאומתו ניסויית היה נמוך מאוד. גליקוליזציה של פפטיד משנה את נוכחותו במרחב התלת ממדי, ובכך משנה את פני השטח האינטראקטיביים שלו עם קולטנים הנמצאים על פני תאי </a:t>
            </a:r>
            <a:r>
              <a:rPr lang="en-US" dirty="0"/>
              <a:t>T </a:t>
            </a:r>
            <a:endParaRPr lang="he-IL" dirty="0"/>
          </a:p>
        </p:txBody>
      </p:sp>
    </p:spTree>
    <p:extLst>
      <p:ext uri="{BB962C8B-B14F-4D97-AF65-F5344CB8AC3E}">
        <p14:creationId xmlns:p14="http://schemas.microsoft.com/office/powerpoint/2010/main" val="1134107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65211-2C07-804B-971A-3586D4ACD688}"/>
              </a:ext>
            </a:extLst>
          </p:cNvPr>
          <p:cNvSpPr>
            <a:spLocks noGrp="1"/>
          </p:cNvSpPr>
          <p:nvPr>
            <p:ph idx="1"/>
          </p:nvPr>
        </p:nvSpPr>
        <p:spPr>
          <a:xfrm>
            <a:off x="1066799" y="728662"/>
            <a:ext cx="10058401" cy="5400675"/>
          </a:xfrm>
        </p:spPr>
        <p:txBody>
          <a:bodyPr>
            <a:normAutofit lnSpcReduction="10000"/>
          </a:bodyPr>
          <a:lstStyle/>
          <a:p>
            <a:pPr marL="457200" indent="-457200" algn="r" rtl="1">
              <a:buSzPct val="125000"/>
              <a:buFont typeface="Arial" panose="020B0604020202020204" pitchFamily="34" charset="0"/>
              <a:buChar char="•"/>
            </a:pPr>
            <a:r>
              <a:rPr lang="en-US" sz="1600" dirty="0">
                <a:latin typeface="+mn-lt"/>
                <a:ea typeface="+mn-ea"/>
                <a:cs typeface="+mn-cs"/>
              </a:rPr>
              <a:t>HLA</a:t>
            </a:r>
            <a:r>
              <a:rPr lang="he-IL" sz="1600" dirty="0">
                <a:latin typeface="+mn-lt"/>
                <a:ea typeface="+mn-ea"/>
                <a:cs typeface="+mn-cs"/>
              </a:rPr>
              <a:t> - </a:t>
            </a:r>
            <a:r>
              <a:rPr lang="en-US" sz="1600" dirty="0">
                <a:latin typeface="+mn-lt"/>
                <a:ea typeface="+mn-ea"/>
                <a:cs typeface="+mn-cs"/>
              </a:rPr>
              <a:t>Human Leukocyte Antigen</a:t>
            </a:r>
            <a:r>
              <a:rPr lang="he-IL" sz="1600" dirty="0">
                <a:latin typeface="+mn-lt"/>
                <a:ea typeface="+mn-ea"/>
                <a:cs typeface="+mn-cs"/>
              </a:rPr>
              <a:t> – קבוצה של גנים בחלבונים המקודדים לחלבוני </a:t>
            </a:r>
            <a:r>
              <a:rPr lang="en-US" sz="1600" dirty="0">
                <a:latin typeface="+mn-lt"/>
                <a:ea typeface="+mn-ea"/>
                <a:cs typeface="+mn-cs"/>
              </a:rPr>
              <a:t>MHC</a:t>
            </a:r>
            <a:r>
              <a:rPr lang="he-IL" sz="1600" dirty="0">
                <a:latin typeface="+mn-lt"/>
                <a:ea typeface="+mn-ea"/>
                <a:cs typeface="+mn-cs"/>
              </a:rPr>
              <a:t> אנושיים. החלבונים הללו נמצאים על פני התאים ותפקידם העיקרי הוא להציג פפטידים מתוך התא לחלק החיצוני כדי שתאי מערכת החיסון יזהו שיש תאים נגועים ויוכלו להשמידם.</a:t>
            </a:r>
          </a:p>
          <a:p>
            <a:pPr marL="457200" indent="-457200" algn="r" rtl="1">
              <a:buFont typeface="Arial" panose="020B0604020202020204" pitchFamily="34" charset="0"/>
              <a:buChar char="•"/>
            </a:pPr>
            <a:endParaRPr lang="he-IL" sz="1600" dirty="0">
              <a:latin typeface="+mn-lt"/>
              <a:ea typeface="+mn-ea"/>
              <a:cs typeface="+mn-cs"/>
            </a:endParaRPr>
          </a:p>
          <a:p>
            <a:pPr marL="457200" indent="-457200" algn="r" rtl="1">
              <a:buFont typeface="Arial" panose="020B0604020202020204" pitchFamily="34" charset="0"/>
              <a:buChar char="•"/>
            </a:pPr>
            <a:r>
              <a:rPr lang="en-US" sz="1600" dirty="0">
                <a:latin typeface="+mn-lt"/>
                <a:ea typeface="+mn-ea"/>
                <a:cs typeface="+mn-cs"/>
              </a:rPr>
              <a:t>MHC</a:t>
            </a:r>
            <a:r>
              <a:rPr lang="he-IL" sz="1600" dirty="0">
                <a:latin typeface="+mn-lt"/>
                <a:ea typeface="+mn-ea"/>
                <a:cs typeface="+mn-cs"/>
              </a:rPr>
              <a:t> </a:t>
            </a:r>
            <a:r>
              <a:rPr lang="en-US" sz="1600" dirty="0">
                <a:latin typeface="+mn-lt"/>
                <a:ea typeface="+mn-ea"/>
                <a:cs typeface="+mn-cs"/>
              </a:rPr>
              <a:t>Major Histocompatibility Complex  -</a:t>
            </a:r>
            <a:r>
              <a:rPr lang="he-IL" sz="1600" dirty="0">
                <a:latin typeface="+mn-lt"/>
                <a:ea typeface="+mn-ea"/>
                <a:cs typeface="+mn-cs"/>
              </a:rPr>
              <a:t> הגדרה כוללנית של קבוצת הגנים שתפקידם להציג את הפפטידים שמתוך תא פגוע לחוץ לתא כך שיזוהו על ידי מערכת החיסונים, התאים הללו קיימים בבעלי חיים בעלי חוליות. למעשה </a:t>
            </a:r>
            <a:r>
              <a:rPr lang="en-US" sz="1600" dirty="0">
                <a:latin typeface="+mn-lt"/>
                <a:ea typeface="+mn-ea"/>
                <a:cs typeface="+mn-cs"/>
              </a:rPr>
              <a:t>HLA</a:t>
            </a:r>
            <a:r>
              <a:rPr lang="he-IL" sz="1600" dirty="0">
                <a:latin typeface="+mn-lt"/>
                <a:ea typeface="+mn-ea"/>
                <a:cs typeface="+mn-cs"/>
              </a:rPr>
              <a:t> הם הגרסה האנושית של הקבוצה </a:t>
            </a:r>
            <a:r>
              <a:rPr lang="en-US" sz="1600" dirty="0">
                <a:latin typeface="+mn-lt"/>
                <a:ea typeface="+mn-ea"/>
                <a:cs typeface="+mn-cs"/>
              </a:rPr>
              <a:t>MHC</a:t>
            </a:r>
            <a:endParaRPr lang="he-IL" sz="1600" dirty="0">
              <a:latin typeface="+mn-lt"/>
              <a:ea typeface="+mn-ea"/>
              <a:cs typeface="+mn-cs"/>
            </a:endParaRPr>
          </a:p>
          <a:p>
            <a:pPr marL="457200" indent="-457200" algn="r" rtl="1">
              <a:buFont typeface="Arial" panose="020B0604020202020204" pitchFamily="34" charset="0"/>
              <a:buChar char="•"/>
            </a:pPr>
            <a:endParaRPr lang="he-IL" sz="1600" dirty="0">
              <a:latin typeface="+mn-lt"/>
              <a:ea typeface="+mn-ea"/>
              <a:cs typeface="+mn-cs"/>
            </a:endParaRPr>
          </a:p>
          <a:p>
            <a:pPr marL="457200" indent="-457200" algn="r" rtl="1">
              <a:buFont typeface="Arial" panose="020B0604020202020204" pitchFamily="34" charset="0"/>
              <a:buChar char="•"/>
            </a:pPr>
            <a:r>
              <a:rPr lang="he-IL" sz="1600" dirty="0">
                <a:latin typeface="+mn-lt"/>
                <a:ea typeface="+mn-ea"/>
                <a:cs typeface="+mn-cs"/>
              </a:rPr>
              <a:t>פרוטאזום – קומפלקס חלבוני שתפקידו לפרק חלבונים פגומים או שאינם נדרשים לפפטידים, במקרה של אנטיגן, הפרוטאזום מפרק פפטידים שמוצגים על גבי התא הפגום על מנת שמערכת החיסון תזהה את התא כפגום ותשמיד אותו. </a:t>
            </a:r>
          </a:p>
          <a:p>
            <a:pPr marL="457200" indent="-457200" algn="r" rtl="1">
              <a:buFont typeface="Arial" panose="020B0604020202020204" pitchFamily="34" charset="0"/>
              <a:buChar char="•"/>
            </a:pPr>
            <a:endParaRPr lang="he-IL" sz="1600" dirty="0">
              <a:latin typeface="+mn-lt"/>
              <a:ea typeface="+mn-ea"/>
              <a:cs typeface="+mn-cs"/>
            </a:endParaRPr>
          </a:p>
          <a:p>
            <a:pPr marL="457200" indent="-457200" algn="r" rtl="1">
              <a:buFont typeface="Arial" panose="020B0604020202020204" pitchFamily="34" charset="0"/>
              <a:buChar char="•"/>
            </a:pPr>
            <a:r>
              <a:rPr lang="he-IL" sz="1600" dirty="0">
                <a:latin typeface="+mn-lt"/>
                <a:ea typeface="+mn-ea"/>
                <a:cs typeface="+mn-cs"/>
              </a:rPr>
              <a:t>רמת היקשרות – ציון שמסמל את חוזק הקשר של פפטיד ל </a:t>
            </a:r>
            <a:r>
              <a:rPr lang="en-US" sz="1600" dirty="0">
                <a:latin typeface="+mn-lt"/>
                <a:ea typeface="+mn-ea"/>
                <a:cs typeface="+mn-cs"/>
              </a:rPr>
              <a:t>HLA</a:t>
            </a:r>
            <a:r>
              <a:rPr lang="he-IL" sz="1600" dirty="0">
                <a:latin typeface="+mn-lt"/>
                <a:ea typeface="+mn-ea"/>
                <a:cs typeface="+mn-cs"/>
              </a:rPr>
              <a:t> . ככל שהציון נמוך מ 2 , הוא יוגדר כקשר חזק ( </a:t>
            </a:r>
            <a:r>
              <a:rPr lang="en-US" sz="1600" dirty="0">
                <a:latin typeface="+mn-lt"/>
                <a:ea typeface="+mn-ea"/>
                <a:cs typeface="+mn-cs"/>
              </a:rPr>
              <a:t>Strong binder</a:t>
            </a:r>
            <a:r>
              <a:rPr lang="he-IL" sz="1600" dirty="0">
                <a:latin typeface="+mn-lt"/>
                <a:ea typeface="+mn-ea"/>
                <a:cs typeface="+mn-cs"/>
              </a:rPr>
              <a:t> )</a:t>
            </a:r>
            <a:r>
              <a:rPr lang="en-US" sz="1600" dirty="0">
                <a:latin typeface="+mn-lt"/>
                <a:ea typeface="+mn-ea"/>
                <a:cs typeface="+mn-cs"/>
              </a:rPr>
              <a:t> </a:t>
            </a:r>
            <a:r>
              <a:rPr lang="he-IL" sz="1600" dirty="0">
                <a:latin typeface="+mn-lt"/>
                <a:ea typeface="+mn-ea"/>
                <a:cs typeface="+mn-cs"/>
              </a:rPr>
              <a:t>וככל שהציון גבוה יותר הוא יוגדר (</a:t>
            </a:r>
            <a:r>
              <a:rPr lang="en-US" sz="1600" dirty="0">
                <a:latin typeface="+mn-lt"/>
                <a:ea typeface="+mn-ea"/>
                <a:cs typeface="+mn-cs"/>
              </a:rPr>
              <a:t> </a:t>
            </a:r>
            <a:r>
              <a:rPr lang="he-IL" sz="1600" dirty="0">
                <a:latin typeface="+mn-lt"/>
                <a:ea typeface="+mn-ea"/>
                <a:cs typeface="+mn-cs"/>
              </a:rPr>
              <a:t> </a:t>
            </a:r>
            <a:r>
              <a:rPr lang="en-US" sz="1600" dirty="0">
                <a:latin typeface="+mn-lt"/>
                <a:ea typeface="+mn-ea"/>
                <a:cs typeface="+mn-cs"/>
              </a:rPr>
              <a:t>weak binder</a:t>
            </a:r>
            <a:r>
              <a:rPr lang="he-IL" sz="1600" dirty="0">
                <a:latin typeface="+mn-lt"/>
                <a:ea typeface="+mn-ea"/>
                <a:cs typeface="+mn-cs"/>
              </a:rPr>
              <a:t> )</a:t>
            </a:r>
          </a:p>
          <a:p>
            <a:pPr marL="457200" indent="-457200" algn="r" rtl="1">
              <a:buFont typeface="Arial" panose="020B0604020202020204" pitchFamily="34" charset="0"/>
              <a:buChar char="•"/>
            </a:pPr>
            <a:endParaRPr lang="he-IL" sz="1600" dirty="0">
              <a:latin typeface="+mn-lt"/>
              <a:ea typeface="+mn-ea"/>
              <a:cs typeface="+mn-cs"/>
            </a:endParaRPr>
          </a:p>
          <a:p>
            <a:pPr marL="457200" indent="-457200" algn="r" rtl="1">
              <a:buFont typeface="Arial" panose="020B0604020202020204" pitchFamily="34" charset="0"/>
              <a:buChar char="•"/>
            </a:pPr>
            <a:r>
              <a:rPr lang="he-IL" sz="1600" dirty="0">
                <a:latin typeface="+mn-lt"/>
                <a:ea typeface="+mn-ea"/>
                <a:cs typeface="+mn-cs"/>
              </a:rPr>
              <a:t>ווריאנטים של ווירוסים – נוצרים באופן טבעי ומקרי על ידי תהליכים אבולוציונים כדי שהווירוס יוכל להשתנות מספיק ולשרוד את מנגנוני ההגנה שפועלים נגדו. </a:t>
            </a:r>
            <a:r>
              <a:rPr lang="en-US" sz="1600" dirty="0">
                <a:latin typeface="+mn-lt"/>
                <a:ea typeface="+mn-ea"/>
                <a:cs typeface="+mn-cs"/>
              </a:rPr>
              <a:t>Wild type</a:t>
            </a:r>
            <a:r>
              <a:rPr lang="he-IL" sz="1600" dirty="0">
                <a:latin typeface="+mn-lt"/>
                <a:ea typeface="+mn-ea"/>
                <a:cs typeface="+mn-cs"/>
              </a:rPr>
              <a:t> זו הגרסה הראשונה שזוהתה של ווירוס הקורונה ואנו עורכים את ההשוואות של הווריאנטים מול הגרסה הזו.</a:t>
            </a:r>
          </a:p>
        </p:txBody>
      </p:sp>
    </p:spTree>
    <p:extLst>
      <p:ext uri="{BB962C8B-B14F-4D97-AF65-F5344CB8AC3E}">
        <p14:creationId xmlns:p14="http://schemas.microsoft.com/office/powerpoint/2010/main" val="24256539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{3BDAD1B1-2AB0-428D-9DB5-C8A718C850C4}tf56219246_win32</Template>
  <TotalTime>1562</TotalTime>
  <Words>2779</Words>
  <Application>Microsoft Office PowerPoint</Application>
  <PresentationFormat>Widescreen</PresentationFormat>
  <Paragraphs>136</Paragraphs>
  <Slides>43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Avenir Next LT Pro</vt:lpstr>
      <vt:lpstr>Avenir Next LT Pro Light</vt:lpstr>
      <vt:lpstr>Calibri</vt:lpstr>
      <vt:lpstr>Garamond</vt:lpstr>
      <vt:lpstr>Gisha (Body)</vt:lpstr>
      <vt:lpstr>SavonVTI</vt:lpstr>
      <vt:lpstr>בחינת וירוס הקורונה באמצעות כלים ביו אינפורמטיבים</vt:lpstr>
      <vt:lpstr>הקדמה</vt:lpstr>
      <vt:lpstr>תיאור העבודה </vt:lpstr>
      <vt:lpstr>חומר רקע לעבודה</vt:lpstr>
      <vt:lpstr>הכנת סקר ספרות</vt:lpstr>
      <vt:lpstr>קצת ביולוגיה...</vt:lpstr>
      <vt:lpstr>PowerPoint Presentation</vt:lpstr>
      <vt:lpstr>מושגים נוספים</vt:lpstr>
      <vt:lpstr>PowerPoint Presentation</vt:lpstr>
      <vt:lpstr>PowerPoint Presentation</vt:lpstr>
      <vt:lpstr>שיטות וחומרים : כלי המחקר, ביצוע המחקר ואיסוף נתונים  </vt:lpstr>
      <vt:lpstr>NetMHCpan</vt:lpstr>
      <vt:lpstr>Netchop</vt:lpstr>
      <vt:lpstr>NetGlyc </vt:lpstr>
      <vt:lpstr>מהלך המחקר</vt:lpstr>
      <vt:lpstr>דוגמא של טבלאות שבניתי במחקר </vt:lpstr>
      <vt:lpstr>PowerPoint Presentation</vt:lpstr>
      <vt:lpstr>שלב שני במחקר ויזואליזציה וניתוח הנתונים </vt:lpstr>
      <vt:lpstr>תוצאות המחקר </vt:lpstr>
      <vt:lpstr>ניתוח ואנאליזות על ווריאנט הWildType </vt:lpstr>
      <vt:lpstr>פיזור ציוני ה-NetMHCpan   בין סוגי ה-HLA  השונים. Rank   מציין ציונים שהתקבלו לכל מדגם.  </vt:lpstr>
      <vt:lpstr>איור 2 - התפלגות פפטידים נחתכים ושאינם נחתכים בין קבוצות שונות </vt:lpstr>
      <vt:lpstr>PowerPoint Presentation</vt:lpstr>
      <vt:lpstr>PowerPoint Presentation</vt:lpstr>
      <vt:lpstr>PowerPoint Presentation</vt:lpstr>
      <vt:lpstr>PowerPoint Presentation</vt:lpstr>
      <vt:lpstr>ניתוח ווריאנטים שונים של SARS-CoV-2 </vt:lpstr>
      <vt:lpstr>השוואת מדד הchopped בין הווריאנטים השונים לWildType</vt:lpstr>
      <vt:lpstr>השוואת מדד הchopped בין הווריאנטים השונים לWildType</vt:lpstr>
      <vt:lpstr>PowerPoint Presentation</vt:lpstr>
      <vt:lpstr>PowerPoint Presentation</vt:lpstr>
      <vt:lpstr>דיון ומסקנות </vt:lpstr>
      <vt:lpstr>מסקנות ודיון המשך </vt:lpstr>
      <vt:lpstr>מסקנות ודיון המשך </vt:lpstr>
      <vt:lpstr>מסקנות ודיון המשך </vt:lpstr>
      <vt:lpstr>סיכום </vt:lpstr>
      <vt:lpstr>הצעות להמשך מחקר</vt:lpstr>
      <vt:lpstr>דוגמאות לקוד שנכתב במהלך המחקר</vt:lpstr>
      <vt:lpstr>קוד שמקבל את הציונים מהכלי NetMHCpan</vt:lpstr>
      <vt:lpstr>דוגמה לחלק מהקוד לחלוקת פפטידים לחלקים שווים לצורך בניית בסיס נתונים שישמש לאורך העבודה  </vt:lpstr>
      <vt:lpstr>דוגמה לקוד לייצר את אחד הגרפים מתוך טבלת הנתונים </vt:lpstr>
      <vt:lpstr>פוסטר שהוצג בסיום תוכנית אלפא</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בחינת וירוס הקורונה באמצעות כלים ביו אינפורמטיבים</dc:title>
  <dc:creator>itay broder</dc:creator>
  <cp:lastModifiedBy>itay broder</cp:lastModifiedBy>
  <cp:revision>5</cp:revision>
  <dcterms:created xsi:type="dcterms:W3CDTF">2022-06-29T15:01:39Z</dcterms:created>
  <dcterms:modified xsi:type="dcterms:W3CDTF">2022-06-30T17:04:09Z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